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81" r:id="rId6"/>
    <p:sldId id="282" r:id="rId7"/>
    <p:sldId id="285" r:id="rId8"/>
    <p:sldId id="283" r:id="rId9"/>
    <p:sldId id="284" r:id="rId10"/>
    <p:sldId id="286" r:id="rId11"/>
    <p:sldId id="262" r:id="rId12"/>
    <p:sldId id="264" r:id="rId13"/>
    <p:sldId id="265" r:id="rId14"/>
    <p:sldId id="257" r:id="rId15"/>
    <p:sldId id="288" r:id="rId16"/>
    <p:sldId id="289" r:id="rId17"/>
    <p:sldId id="274" r:id="rId18"/>
    <p:sldId id="275" r:id="rId19"/>
    <p:sldId id="290" r:id="rId20"/>
    <p:sldId id="263" r:id="rId21"/>
    <p:sldId id="291" r:id="rId22"/>
    <p:sldId id="292" r:id="rId23"/>
    <p:sldId id="266" r:id="rId24"/>
    <p:sldId id="267" r:id="rId25"/>
    <p:sldId id="268" r:id="rId26"/>
    <p:sldId id="269" r:id="rId27"/>
    <p:sldId id="287" r:id="rId28"/>
    <p:sldId id="277" r:id="rId29"/>
  </p:sldIdLst>
  <p:sldSz cx="18288000" cy="10287000"/>
  <p:notesSz cx="6858000" cy="9144000"/>
  <p:embeddedFontLst>
    <p:embeddedFont>
      <p:font typeface="ＭＳ Ｐゴシック" panose="020B0600070205080204" pitchFamily="34" charset="-128"/>
      <p:regular r:id="rId30"/>
    </p:embeddedFont>
    <p:embeddedFont>
      <p:font typeface="Libre Baskerville" panose="02000000000000000000" pitchFamily="2" charset="0"/>
      <p:regular r:id="rId31"/>
      <p:bold r:id="rId32"/>
      <p:italic r:id="rId33"/>
    </p:embeddedFont>
    <p:embeddedFont>
      <p:font typeface="TT Commons Pro" panose="020B0604020202020204" charset="0"/>
      <p:regular r:id="rId34"/>
      <p:bold r:id="rId35"/>
      <p:italic r:id="rId36"/>
      <p:boldItalic r:id="rId37"/>
    </p:embeddedFont>
    <p:embeddedFont>
      <p:font typeface="TT Commons Pro Bold" panose="020B0604020202020204" charset="0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DC9E0-9187-4702-AC82-5C8805465407}" v="1" dt="2024-01-30T22:30:52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4602" autoAdjust="0"/>
  </p:normalViewPr>
  <p:slideViewPr>
    <p:cSldViewPr>
      <p:cViewPr varScale="1">
        <p:scale>
          <a:sx n="49" d="100"/>
          <a:sy n="49" d="100"/>
        </p:scale>
        <p:origin x="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wrence, James E" userId="afcd6560-2710-46bb-959c-818e1b082578" providerId="ADAL" clId="{7AADC9E0-9187-4702-AC82-5C8805465407}"/>
    <pc:docChg chg="custSel modSld">
      <pc:chgData name="Lawrence, James E" userId="afcd6560-2710-46bb-959c-818e1b082578" providerId="ADAL" clId="{7AADC9E0-9187-4702-AC82-5C8805465407}" dt="2024-01-30T22:32:12.371" v="2" actId="255"/>
      <pc:docMkLst>
        <pc:docMk/>
      </pc:docMkLst>
      <pc:sldChg chg="modSp">
        <pc:chgData name="Lawrence, James E" userId="afcd6560-2710-46bb-959c-818e1b082578" providerId="ADAL" clId="{7AADC9E0-9187-4702-AC82-5C8805465407}" dt="2024-01-30T22:30:52.078" v="1" actId="1076"/>
        <pc:sldMkLst>
          <pc:docMk/>
          <pc:sldMk cId="3689837734" sldId="284"/>
        </pc:sldMkLst>
        <pc:spChg chg="mod">
          <ac:chgData name="Lawrence, James E" userId="afcd6560-2710-46bb-959c-818e1b082578" providerId="ADAL" clId="{7AADC9E0-9187-4702-AC82-5C8805465407}" dt="2024-01-30T22:30:52.078" v="1" actId="1076"/>
          <ac:spMkLst>
            <pc:docMk/>
            <pc:sldMk cId="3689837734" sldId="284"/>
            <ac:spMk id="15" creationId="{4855B10F-939B-908B-F35F-779AC8605B2E}"/>
          </ac:spMkLst>
        </pc:spChg>
      </pc:sldChg>
      <pc:sldChg chg="delSp mod">
        <pc:chgData name="Lawrence, James E" userId="afcd6560-2710-46bb-959c-818e1b082578" providerId="ADAL" clId="{7AADC9E0-9187-4702-AC82-5C8805465407}" dt="2024-01-30T22:30:24.701" v="0" actId="478"/>
        <pc:sldMkLst>
          <pc:docMk/>
          <pc:sldMk cId="52482797" sldId="286"/>
        </pc:sldMkLst>
        <pc:spChg chg="del">
          <ac:chgData name="Lawrence, James E" userId="afcd6560-2710-46bb-959c-818e1b082578" providerId="ADAL" clId="{7AADC9E0-9187-4702-AC82-5C8805465407}" dt="2024-01-30T22:30:24.701" v="0" actId="478"/>
          <ac:spMkLst>
            <pc:docMk/>
            <pc:sldMk cId="52482797" sldId="286"/>
            <ac:spMk id="8" creationId="{EF40AFF1-AD25-AA2D-8764-635833A427ED}"/>
          </ac:spMkLst>
        </pc:spChg>
      </pc:sldChg>
      <pc:sldChg chg="modSp mod">
        <pc:chgData name="Lawrence, James E" userId="afcd6560-2710-46bb-959c-818e1b082578" providerId="ADAL" clId="{7AADC9E0-9187-4702-AC82-5C8805465407}" dt="2024-01-30T22:32:12.371" v="2" actId="255"/>
        <pc:sldMkLst>
          <pc:docMk/>
          <pc:sldMk cId="1172093968" sldId="287"/>
        </pc:sldMkLst>
        <pc:spChg chg="mod">
          <ac:chgData name="Lawrence, James E" userId="afcd6560-2710-46bb-959c-818e1b082578" providerId="ADAL" clId="{7AADC9E0-9187-4702-AC82-5C8805465407}" dt="2024-01-30T22:32:12.371" v="2" actId="255"/>
          <ac:spMkLst>
            <pc:docMk/>
            <pc:sldMk cId="1172093968" sldId="287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7615" y="0"/>
            <a:ext cx="7259694" cy="725969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15260694" y="0"/>
            <a:ext cx="3039920" cy="10288294"/>
          </a:xfrm>
          <a:prstGeom prst="rect">
            <a:avLst/>
          </a:prstGeom>
          <a:solidFill>
            <a:srgbClr val="00494C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5260694" y="3629847"/>
            <a:ext cx="3027306" cy="3629847"/>
          </a:xfrm>
          <a:prstGeom prst="rect">
            <a:avLst/>
          </a:prstGeom>
          <a:solidFill>
            <a:srgbClr val="007074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-2700000">
            <a:off x="16155516" y="8150840"/>
            <a:ext cx="4290195" cy="4272319"/>
          </a:xfrm>
          <a:prstGeom prst="rect">
            <a:avLst/>
          </a:prstGeom>
          <a:solidFill>
            <a:srgbClr val="EBE3DA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260694" y="0"/>
            <a:ext cx="7259694" cy="7259694"/>
            <a:chOff x="0" y="0"/>
            <a:chExt cx="1708150" cy="1708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BE3D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3014692" y="7284921"/>
            <a:ext cx="6029385" cy="6029385"/>
            <a:chOff x="0" y="0"/>
            <a:chExt cx="1708150" cy="1708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90716"/>
            <a:ext cx="9805993" cy="7038973"/>
            <a:chOff x="0" y="-9525"/>
            <a:chExt cx="13074657" cy="93852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147627" cy="97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2400" dirty="0">
                  <a:solidFill>
                    <a:srgbClr val="007074"/>
                  </a:solidFill>
                  <a:latin typeface="TT Commons Pro Bold"/>
                </a:rPr>
                <a:t>LEGAL NEGOTIATIONS</a:t>
              </a:r>
            </a:p>
            <a:p>
              <a:pPr marL="0" lvl="0" indent="0">
                <a:lnSpc>
                  <a:spcPts val="2879"/>
                </a:lnSpc>
              </a:pPr>
              <a:r>
                <a:rPr lang="en-US" sz="2400" dirty="0">
                  <a:solidFill>
                    <a:srgbClr val="007074"/>
                  </a:solidFill>
                  <a:latin typeface="TT Commons Pro Bold"/>
                </a:rPr>
                <a:t>SPRING 2024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11188"/>
              <a:ext cx="13074657" cy="7064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300"/>
                </a:lnSpc>
              </a:pPr>
              <a:r>
                <a:rPr lang="en-US" sz="10300" spc="-206" dirty="0">
                  <a:solidFill>
                    <a:srgbClr val="007074"/>
                  </a:solidFill>
                  <a:latin typeface="Libre Baskerville"/>
                </a:rPr>
                <a:t>Setting the Scene + Framing (i.e., “Perspective”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241003" y="8756015"/>
            <a:ext cx="9805993" cy="104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60"/>
              </a:lnSpc>
            </a:pPr>
            <a:r>
              <a:rPr lang="en-US" sz="3200" dirty="0">
                <a:solidFill>
                  <a:srgbClr val="007074"/>
                </a:solidFill>
                <a:latin typeface="TT Commons Pro Bold"/>
              </a:rPr>
              <a:t>“What you say is just as important as HOW you say it.”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F608A49-ED19-D208-3D27-A99127E75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3008634" cy="2308324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1EFBCF9-9913-B1D3-8BE5-5C0D70D5A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"/>
            <a:ext cx="13008634" cy="43434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DF039FC-F4D4-AFC5-4CDC-3F8CDA11A10A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1122363"/>
            <a:ext cx="15009962" cy="3581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altLang="en-US"/>
            </a:br>
            <a:endParaRPr lang="en-US" alt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7F621D1-285A-5A8A-50D6-CEE57D81275C}"/>
              </a:ext>
            </a:extLst>
          </p:cNvPr>
          <p:cNvSpPr>
            <a:spLocks/>
          </p:cNvSpPr>
          <p:nvPr/>
        </p:nvSpPr>
        <p:spPr bwMode="auto">
          <a:xfrm>
            <a:off x="9053422" y="969796"/>
            <a:ext cx="6629400" cy="7886700"/>
          </a:xfrm>
          <a:custGeom>
            <a:avLst/>
            <a:gdLst>
              <a:gd name="T0" fmla="*/ 0 w 2620"/>
              <a:gd name="T1" fmla="*/ 2147483647 h 1889"/>
              <a:gd name="T2" fmla="*/ 2147483647 w 2620"/>
              <a:gd name="T3" fmla="*/ 2147483647 h 1889"/>
              <a:gd name="T4" fmla="*/ 2147483647 w 2620"/>
              <a:gd name="T5" fmla="*/ 2147483647 h 1889"/>
              <a:gd name="T6" fmla="*/ 2147483647 w 2620"/>
              <a:gd name="T7" fmla="*/ 2147483647 h 1889"/>
              <a:gd name="T8" fmla="*/ 2147483647 w 2620"/>
              <a:gd name="T9" fmla="*/ 2147483647 h 1889"/>
              <a:gd name="T10" fmla="*/ 2147483647 w 2620"/>
              <a:gd name="T11" fmla="*/ 2147483647 h 1889"/>
              <a:gd name="T12" fmla="*/ 2147483647 w 2620"/>
              <a:gd name="T13" fmla="*/ 2147483647 h 1889"/>
              <a:gd name="T14" fmla="*/ 2147483647 w 2620"/>
              <a:gd name="T15" fmla="*/ 2147483647 h 1889"/>
              <a:gd name="T16" fmla="*/ 2147483647 w 2620"/>
              <a:gd name="T17" fmla="*/ 2147483647 h 1889"/>
              <a:gd name="T18" fmla="*/ 2147483647 w 2620"/>
              <a:gd name="T19" fmla="*/ 2147483647 h 1889"/>
              <a:gd name="T20" fmla="*/ 2147483647 w 2620"/>
              <a:gd name="T21" fmla="*/ 2147483647 h 1889"/>
              <a:gd name="T22" fmla="*/ 2147483647 w 2620"/>
              <a:gd name="T23" fmla="*/ 2147483647 h 1889"/>
              <a:gd name="T24" fmla="*/ 2147483647 w 2620"/>
              <a:gd name="T25" fmla="*/ 2147483647 h 1889"/>
              <a:gd name="T26" fmla="*/ 2147483647 w 2620"/>
              <a:gd name="T27" fmla="*/ 2147483647 h 1889"/>
              <a:gd name="T28" fmla="*/ 2147483647 w 2620"/>
              <a:gd name="T29" fmla="*/ 0 h 1889"/>
              <a:gd name="T30" fmla="*/ 2147483647 w 2620"/>
              <a:gd name="T31" fmla="*/ 2147483647 h 1889"/>
              <a:gd name="T32" fmla="*/ 2147483647 w 2620"/>
              <a:gd name="T33" fmla="*/ 2147483647 h 1889"/>
              <a:gd name="T34" fmla="*/ 2147483647 w 2620"/>
              <a:gd name="T35" fmla="*/ 2147483647 h 1889"/>
              <a:gd name="T36" fmla="*/ 2147483647 w 2620"/>
              <a:gd name="T37" fmla="*/ 2147483647 h 1889"/>
              <a:gd name="T38" fmla="*/ 2147483647 w 2620"/>
              <a:gd name="T39" fmla="*/ 2147483647 h 1889"/>
              <a:gd name="T40" fmla="*/ 2147483647 w 2620"/>
              <a:gd name="T41" fmla="*/ 2147483647 h 1889"/>
              <a:gd name="T42" fmla="*/ 2147483647 w 2620"/>
              <a:gd name="T43" fmla="*/ 2147483647 h 1889"/>
              <a:gd name="T44" fmla="*/ 2147483647 w 2620"/>
              <a:gd name="T45" fmla="*/ 2147483647 h 1889"/>
              <a:gd name="T46" fmla="*/ 2147483647 w 2620"/>
              <a:gd name="T47" fmla="*/ 2147483647 h 1889"/>
              <a:gd name="T48" fmla="*/ 2147483647 w 2620"/>
              <a:gd name="T49" fmla="*/ 2147483647 h 1889"/>
              <a:gd name="T50" fmla="*/ 2147483647 w 2620"/>
              <a:gd name="T51" fmla="*/ 2147483647 h 1889"/>
              <a:gd name="T52" fmla="*/ 2147483647 w 2620"/>
              <a:gd name="T53" fmla="*/ 2147483647 h 1889"/>
              <a:gd name="T54" fmla="*/ 2147483647 w 2620"/>
              <a:gd name="T55" fmla="*/ 2147483647 h 1889"/>
              <a:gd name="T56" fmla="*/ 2147483647 w 2620"/>
              <a:gd name="T57" fmla="*/ 2147483647 h 1889"/>
              <a:gd name="T58" fmla="*/ 2147483647 w 2620"/>
              <a:gd name="T59" fmla="*/ 2147483647 h 1889"/>
              <a:gd name="T60" fmla="*/ 2147483647 w 2620"/>
              <a:gd name="T61" fmla="*/ 2147483647 h 1889"/>
              <a:gd name="T62" fmla="*/ 2147483647 w 2620"/>
              <a:gd name="T63" fmla="*/ 2147483647 h 1889"/>
              <a:gd name="T64" fmla="*/ 2147483647 w 2620"/>
              <a:gd name="T65" fmla="*/ 2147483647 h 1889"/>
              <a:gd name="T66" fmla="*/ 2147483647 w 2620"/>
              <a:gd name="T67" fmla="*/ 2147483647 h 188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620" h="1889">
                <a:moveTo>
                  <a:pt x="0" y="1689"/>
                </a:moveTo>
                <a:cubicBezTo>
                  <a:pt x="17" y="1639"/>
                  <a:pt x="24" y="1593"/>
                  <a:pt x="44" y="1545"/>
                </a:cubicBezTo>
                <a:cubicBezTo>
                  <a:pt x="49" y="1534"/>
                  <a:pt x="44" y="1515"/>
                  <a:pt x="55" y="1511"/>
                </a:cubicBezTo>
                <a:cubicBezTo>
                  <a:pt x="97" y="1498"/>
                  <a:pt x="144" y="1504"/>
                  <a:pt x="188" y="1500"/>
                </a:cubicBezTo>
                <a:cubicBezTo>
                  <a:pt x="199" y="1493"/>
                  <a:pt x="212" y="1487"/>
                  <a:pt x="222" y="1478"/>
                </a:cubicBezTo>
                <a:cubicBezTo>
                  <a:pt x="231" y="1469"/>
                  <a:pt x="234" y="1453"/>
                  <a:pt x="244" y="1445"/>
                </a:cubicBezTo>
                <a:cubicBezTo>
                  <a:pt x="267" y="1426"/>
                  <a:pt x="297" y="1417"/>
                  <a:pt x="322" y="1400"/>
                </a:cubicBezTo>
                <a:cubicBezTo>
                  <a:pt x="372" y="1326"/>
                  <a:pt x="362" y="1247"/>
                  <a:pt x="322" y="1167"/>
                </a:cubicBezTo>
                <a:cubicBezTo>
                  <a:pt x="343" y="1104"/>
                  <a:pt x="367" y="1098"/>
                  <a:pt x="411" y="1056"/>
                </a:cubicBezTo>
                <a:cubicBezTo>
                  <a:pt x="449" y="942"/>
                  <a:pt x="570" y="886"/>
                  <a:pt x="633" y="789"/>
                </a:cubicBezTo>
                <a:cubicBezTo>
                  <a:pt x="644" y="744"/>
                  <a:pt x="666" y="712"/>
                  <a:pt x="677" y="667"/>
                </a:cubicBezTo>
                <a:cubicBezTo>
                  <a:pt x="683" y="600"/>
                  <a:pt x="676" y="482"/>
                  <a:pt x="755" y="456"/>
                </a:cubicBezTo>
                <a:cubicBezTo>
                  <a:pt x="809" y="375"/>
                  <a:pt x="886" y="323"/>
                  <a:pt x="944" y="245"/>
                </a:cubicBezTo>
                <a:cubicBezTo>
                  <a:pt x="972" y="162"/>
                  <a:pt x="978" y="129"/>
                  <a:pt x="1055" y="78"/>
                </a:cubicBezTo>
                <a:cubicBezTo>
                  <a:pt x="1078" y="44"/>
                  <a:pt x="1105" y="29"/>
                  <a:pt x="1133" y="0"/>
                </a:cubicBezTo>
                <a:cubicBezTo>
                  <a:pt x="1144" y="11"/>
                  <a:pt x="1156" y="22"/>
                  <a:pt x="1166" y="34"/>
                </a:cubicBezTo>
                <a:cubicBezTo>
                  <a:pt x="1249" y="141"/>
                  <a:pt x="1164" y="96"/>
                  <a:pt x="1355" y="112"/>
                </a:cubicBezTo>
                <a:cubicBezTo>
                  <a:pt x="1355" y="112"/>
                  <a:pt x="1427" y="128"/>
                  <a:pt x="1433" y="134"/>
                </a:cubicBezTo>
                <a:cubicBezTo>
                  <a:pt x="1441" y="142"/>
                  <a:pt x="1441" y="156"/>
                  <a:pt x="1444" y="167"/>
                </a:cubicBezTo>
                <a:cubicBezTo>
                  <a:pt x="1460" y="226"/>
                  <a:pt x="1473" y="286"/>
                  <a:pt x="1489" y="345"/>
                </a:cubicBezTo>
                <a:cubicBezTo>
                  <a:pt x="1503" y="399"/>
                  <a:pt x="1546" y="405"/>
                  <a:pt x="1578" y="445"/>
                </a:cubicBezTo>
                <a:cubicBezTo>
                  <a:pt x="1613" y="490"/>
                  <a:pt x="1620" y="501"/>
                  <a:pt x="1633" y="545"/>
                </a:cubicBezTo>
                <a:cubicBezTo>
                  <a:pt x="1641" y="574"/>
                  <a:pt x="1641" y="602"/>
                  <a:pt x="1666" y="623"/>
                </a:cubicBezTo>
                <a:cubicBezTo>
                  <a:pt x="1712" y="663"/>
                  <a:pt x="1731" y="658"/>
                  <a:pt x="1789" y="667"/>
                </a:cubicBezTo>
                <a:cubicBezTo>
                  <a:pt x="1852" y="688"/>
                  <a:pt x="1851" y="730"/>
                  <a:pt x="1866" y="789"/>
                </a:cubicBezTo>
                <a:cubicBezTo>
                  <a:pt x="1873" y="879"/>
                  <a:pt x="1864" y="941"/>
                  <a:pt x="1911" y="1011"/>
                </a:cubicBezTo>
                <a:cubicBezTo>
                  <a:pt x="1935" y="1085"/>
                  <a:pt x="1965" y="1185"/>
                  <a:pt x="2044" y="1211"/>
                </a:cubicBezTo>
                <a:cubicBezTo>
                  <a:pt x="2077" y="1246"/>
                  <a:pt x="2085" y="1289"/>
                  <a:pt x="2100" y="1334"/>
                </a:cubicBezTo>
                <a:cubicBezTo>
                  <a:pt x="2105" y="1349"/>
                  <a:pt x="2122" y="1356"/>
                  <a:pt x="2133" y="1367"/>
                </a:cubicBezTo>
                <a:cubicBezTo>
                  <a:pt x="2153" y="1449"/>
                  <a:pt x="2199" y="1478"/>
                  <a:pt x="2266" y="1523"/>
                </a:cubicBezTo>
                <a:cubicBezTo>
                  <a:pt x="2297" y="1544"/>
                  <a:pt x="2333" y="1611"/>
                  <a:pt x="2333" y="1611"/>
                </a:cubicBezTo>
                <a:cubicBezTo>
                  <a:pt x="2342" y="1638"/>
                  <a:pt x="2374" y="1766"/>
                  <a:pt x="2411" y="1778"/>
                </a:cubicBezTo>
                <a:cubicBezTo>
                  <a:pt x="2470" y="1797"/>
                  <a:pt x="2530" y="1815"/>
                  <a:pt x="2589" y="1834"/>
                </a:cubicBezTo>
                <a:cubicBezTo>
                  <a:pt x="2617" y="1876"/>
                  <a:pt x="2620" y="1858"/>
                  <a:pt x="2589" y="1889"/>
                </a:cubicBezTo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88A0C08-D84D-219D-AFA6-0822C3E3E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263" y="5871286"/>
            <a:ext cx="35023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Beliefs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Values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Biases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Prejudices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Experiences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Fears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Dreams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Feelings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FFFC194-D91A-A385-2008-B8438259DD1C}"/>
              </a:ext>
            </a:extLst>
          </p:cNvPr>
          <p:cNvSpPr>
            <a:spLocks/>
          </p:cNvSpPr>
          <p:nvPr/>
        </p:nvSpPr>
        <p:spPr bwMode="auto">
          <a:xfrm>
            <a:off x="1905000" y="762000"/>
            <a:ext cx="6629400" cy="8229600"/>
          </a:xfrm>
          <a:custGeom>
            <a:avLst/>
            <a:gdLst>
              <a:gd name="T0" fmla="*/ 0 w 2620"/>
              <a:gd name="T1" fmla="*/ 2147483647 h 1889"/>
              <a:gd name="T2" fmla="*/ 2147483647 w 2620"/>
              <a:gd name="T3" fmla="*/ 2147483647 h 1889"/>
              <a:gd name="T4" fmla="*/ 2147483647 w 2620"/>
              <a:gd name="T5" fmla="*/ 2147483647 h 1889"/>
              <a:gd name="T6" fmla="*/ 2147483647 w 2620"/>
              <a:gd name="T7" fmla="*/ 2147483647 h 1889"/>
              <a:gd name="T8" fmla="*/ 2147483647 w 2620"/>
              <a:gd name="T9" fmla="*/ 2147483647 h 1889"/>
              <a:gd name="T10" fmla="*/ 2147483647 w 2620"/>
              <a:gd name="T11" fmla="*/ 2147483647 h 1889"/>
              <a:gd name="T12" fmla="*/ 2147483647 w 2620"/>
              <a:gd name="T13" fmla="*/ 2147483647 h 1889"/>
              <a:gd name="T14" fmla="*/ 2147483647 w 2620"/>
              <a:gd name="T15" fmla="*/ 2147483647 h 1889"/>
              <a:gd name="T16" fmla="*/ 2147483647 w 2620"/>
              <a:gd name="T17" fmla="*/ 2147483647 h 1889"/>
              <a:gd name="T18" fmla="*/ 2147483647 w 2620"/>
              <a:gd name="T19" fmla="*/ 2147483647 h 1889"/>
              <a:gd name="T20" fmla="*/ 2147483647 w 2620"/>
              <a:gd name="T21" fmla="*/ 2147483647 h 1889"/>
              <a:gd name="T22" fmla="*/ 2147483647 w 2620"/>
              <a:gd name="T23" fmla="*/ 2147483647 h 1889"/>
              <a:gd name="T24" fmla="*/ 2147483647 w 2620"/>
              <a:gd name="T25" fmla="*/ 2147483647 h 1889"/>
              <a:gd name="T26" fmla="*/ 2147483647 w 2620"/>
              <a:gd name="T27" fmla="*/ 2147483647 h 1889"/>
              <a:gd name="T28" fmla="*/ 2147483647 w 2620"/>
              <a:gd name="T29" fmla="*/ 0 h 1889"/>
              <a:gd name="T30" fmla="*/ 2147483647 w 2620"/>
              <a:gd name="T31" fmla="*/ 2147483647 h 1889"/>
              <a:gd name="T32" fmla="*/ 2147483647 w 2620"/>
              <a:gd name="T33" fmla="*/ 2147483647 h 1889"/>
              <a:gd name="T34" fmla="*/ 2147483647 w 2620"/>
              <a:gd name="T35" fmla="*/ 2147483647 h 1889"/>
              <a:gd name="T36" fmla="*/ 2147483647 w 2620"/>
              <a:gd name="T37" fmla="*/ 2147483647 h 1889"/>
              <a:gd name="T38" fmla="*/ 2147483647 w 2620"/>
              <a:gd name="T39" fmla="*/ 2147483647 h 1889"/>
              <a:gd name="T40" fmla="*/ 2147483647 w 2620"/>
              <a:gd name="T41" fmla="*/ 2147483647 h 1889"/>
              <a:gd name="T42" fmla="*/ 2147483647 w 2620"/>
              <a:gd name="T43" fmla="*/ 2147483647 h 1889"/>
              <a:gd name="T44" fmla="*/ 2147483647 w 2620"/>
              <a:gd name="T45" fmla="*/ 2147483647 h 1889"/>
              <a:gd name="T46" fmla="*/ 2147483647 w 2620"/>
              <a:gd name="T47" fmla="*/ 2147483647 h 1889"/>
              <a:gd name="T48" fmla="*/ 2147483647 w 2620"/>
              <a:gd name="T49" fmla="*/ 2147483647 h 1889"/>
              <a:gd name="T50" fmla="*/ 2147483647 w 2620"/>
              <a:gd name="T51" fmla="*/ 2147483647 h 1889"/>
              <a:gd name="T52" fmla="*/ 2147483647 w 2620"/>
              <a:gd name="T53" fmla="*/ 2147483647 h 1889"/>
              <a:gd name="T54" fmla="*/ 2147483647 w 2620"/>
              <a:gd name="T55" fmla="*/ 2147483647 h 1889"/>
              <a:gd name="T56" fmla="*/ 2147483647 w 2620"/>
              <a:gd name="T57" fmla="*/ 2147483647 h 1889"/>
              <a:gd name="T58" fmla="*/ 2147483647 w 2620"/>
              <a:gd name="T59" fmla="*/ 2147483647 h 1889"/>
              <a:gd name="T60" fmla="*/ 2147483647 w 2620"/>
              <a:gd name="T61" fmla="*/ 2147483647 h 1889"/>
              <a:gd name="T62" fmla="*/ 2147483647 w 2620"/>
              <a:gd name="T63" fmla="*/ 2147483647 h 1889"/>
              <a:gd name="T64" fmla="*/ 2147483647 w 2620"/>
              <a:gd name="T65" fmla="*/ 2147483647 h 1889"/>
              <a:gd name="T66" fmla="*/ 2147483647 w 2620"/>
              <a:gd name="T67" fmla="*/ 2147483647 h 188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620" h="1889">
                <a:moveTo>
                  <a:pt x="0" y="1689"/>
                </a:moveTo>
                <a:cubicBezTo>
                  <a:pt x="17" y="1639"/>
                  <a:pt x="24" y="1593"/>
                  <a:pt x="44" y="1545"/>
                </a:cubicBezTo>
                <a:cubicBezTo>
                  <a:pt x="49" y="1534"/>
                  <a:pt x="44" y="1515"/>
                  <a:pt x="55" y="1511"/>
                </a:cubicBezTo>
                <a:cubicBezTo>
                  <a:pt x="97" y="1498"/>
                  <a:pt x="144" y="1504"/>
                  <a:pt x="188" y="1500"/>
                </a:cubicBezTo>
                <a:cubicBezTo>
                  <a:pt x="199" y="1493"/>
                  <a:pt x="212" y="1487"/>
                  <a:pt x="222" y="1478"/>
                </a:cubicBezTo>
                <a:cubicBezTo>
                  <a:pt x="231" y="1469"/>
                  <a:pt x="234" y="1453"/>
                  <a:pt x="244" y="1445"/>
                </a:cubicBezTo>
                <a:cubicBezTo>
                  <a:pt x="267" y="1426"/>
                  <a:pt x="297" y="1417"/>
                  <a:pt x="322" y="1400"/>
                </a:cubicBezTo>
                <a:cubicBezTo>
                  <a:pt x="372" y="1326"/>
                  <a:pt x="362" y="1247"/>
                  <a:pt x="322" y="1167"/>
                </a:cubicBezTo>
                <a:cubicBezTo>
                  <a:pt x="343" y="1104"/>
                  <a:pt x="367" y="1098"/>
                  <a:pt x="411" y="1056"/>
                </a:cubicBezTo>
                <a:cubicBezTo>
                  <a:pt x="449" y="942"/>
                  <a:pt x="570" y="886"/>
                  <a:pt x="633" y="789"/>
                </a:cubicBezTo>
                <a:cubicBezTo>
                  <a:pt x="644" y="744"/>
                  <a:pt x="666" y="712"/>
                  <a:pt x="677" y="667"/>
                </a:cubicBezTo>
                <a:cubicBezTo>
                  <a:pt x="683" y="600"/>
                  <a:pt x="676" y="482"/>
                  <a:pt x="755" y="456"/>
                </a:cubicBezTo>
                <a:cubicBezTo>
                  <a:pt x="809" y="375"/>
                  <a:pt x="886" y="323"/>
                  <a:pt x="944" y="245"/>
                </a:cubicBezTo>
                <a:cubicBezTo>
                  <a:pt x="972" y="162"/>
                  <a:pt x="978" y="129"/>
                  <a:pt x="1055" y="78"/>
                </a:cubicBezTo>
                <a:cubicBezTo>
                  <a:pt x="1078" y="44"/>
                  <a:pt x="1105" y="29"/>
                  <a:pt x="1133" y="0"/>
                </a:cubicBezTo>
                <a:cubicBezTo>
                  <a:pt x="1144" y="11"/>
                  <a:pt x="1156" y="22"/>
                  <a:pt x="1166" y="34"/>
                </a:cubicBezTo>
                <a:cubicBezTo>
                  <a:pt x="1249" y="141"/>
                  <a:pt x="1164" y="96"/>
                  <a:pt x="1355" y="112"/>
                </a:cubicBezTo>
                <a:cubicBezTo>
                  <a:pt x="1355" y="112"/>
                  <a:pt x="1427" y="128"/>
                  <a:pt x="1433" y="134"/>
                </a:cubicBezTo>
                <a:cubicBezTo>
                  <a:pt x="1441" y="142"/>
                  <a:pt x="1441" y="156"/>
                  <a:pt x="1444" y="167"/>
                </a:cubicBezTo>
                <a:cubicBezTo>
                  <a:pt x="1460" y="226"/>
                  <a:pt x="1473" y="286"/>
                  <a:pt x="1489" y="345"/>
                </a:cubicBezTo>
                <a:cubicBezTo>
                  <a:pt x="1503" y="399"/>
                  <a:pt x="1546" y="405"/>
                  <a:pt x="1578" y="445"/>
                </a:cubicBezTo>
                <a:cubicBezTo>
                  <a:pt x="1613" y="490"/>
                  <a:pt x="1620" y="501"/>
                  <a:pt x="1633" y="545"/>
                </a:cubicBezTo>
                <a:cubicBezTo>
                  <a:pt x="1641" y="574"/>
                  <a:pt x="1641" y="602"/>
                  <a:pt x="1666" y="623"/>
                </a:cubicBezTo>
                <a:cubicBezTo>
                  <a:pt x="1712" y="663"/>
                  <a:pt x="1731" y="658"/>
                  <a:pt x="1789" y="667"/>
                </a:cubicBezTo>
                <a:cubicBezTo>
                  <a:pt x="1852" y="688"/>
                  <a:pt x="1851" y="730"/>
                  <a:pt x="1866" y="789"/>
                </a:cubicBezTo>
                <a:cubicBezTo>
                  <a:pt x="1873" y="879"/>
                  <a:pt x="1864" y="941"/>
                  <a:pt x="1911" y="1011"/>
                </a:cubicBezTo>
                <a:cubicBezTo>
                  <a:pt x="1935" y="1085"/>
                  <a:pt x="1965" y="1185"/>
                  <a:pt x="2044" y="1211"/>
                </a:cubicBezTo>
                <a:cubicBezTo>
                  <a:pt x="2077" y="1246"/>
                  <a:pt x="2085" y="1289"/>
                  <a:pt x="2100" y="1334"/>
                </a:cubicBezTo>
                <a:cubicBezTo>
                  <a:pt x="2105" y="1349"/>
                  <a:pt x="2122" y="1356"/>
                  <a:pt x="2133" y="1367"/>
                </a:cubicBezTo>
                <a:cubicBezTo>
                  <a:pt x="2153" y="1449"/>
                  <a:pt x="2199" y="1478"/>
                  <a:pt x="2266" y="1523"/>
                </a:cubicBezTo>
                <a:cubicBezTo>
                  <a:pt x="2297" y="1544"/>
                  <a:pt x="2333" y="1611"/>
                  <a:pt x="2333" y="1611"/>
                </a:cubicBezTo>
                <a:cubicBezTo>
                  <a:pt x="2342" y="1638"/>
                  <a:pt x="2374" y="1766"/>
                  <a:pt x="2411" y="1778"/>
                </a:cubicBezTo>
                <a:cubicBezTo>
                  <a:pt x="2470" y="1797"/>
                  <a:pt x="2530" y="1815"/>
                  <a:pt x="2589" y="1834"/>
                </a:cubicBezTo>
                <a:cubicBezTo>
                  <a:pt x="2617" y="1876"/>
                  <a:pt x="2620" y="1858"/>
                  <a:pt x="2589" y="1889"/>
                </a:cubicBezTo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E57F6397-BFC2-87F9-61B4-28BF9EB90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394418"/>
            <a:ext cx="2751826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Words</a:t>
            </a:r>
          </a:p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Tonality</a:t>
            </a:r>
          </a:p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Body Language</a:t>
            </a:r>
          </a:p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Gestures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BE78085-9052-0252-C5FB-06AFFDC59082}"/>
              </a:ext>
            </a:extLst>
          </p:cNvPr>
          <p:cNvSpPr>
            <a:spLocks/>
          </p:cNvSpPr>
          <p:nvPr/>
        </p:nvSpPr>
        <p:spPr bwMode="auto">
          <a:xfrm>
            <a:off x="2286001" y="3093522"/>
            <a:ext cx="303238" cy="553998"/>
          </a:xfrm>
          <a:custGeom>
            <a:avLst/>
            <a:gdLst>
              <a:gd name="T0" fmla="*/ 0 w 4996"/>
              <a:gd name="T1" fmla="*/ 2147483647 h 98"/>
              <a:gd name="T2" fmla="*/ 2147483647 w 4996"/>
              <a:gd name="T3" fmla="*/ 2147483647 h 98"/>
              <a:gd name="T4" fmla="*/ 2147483647 w 4996"/>
              <a:gd name="T5" fmla="*/ 2147483647 h 98"/>
              <a:gd name="T6" fmla="*/ 2147483647 w 4996"/>
              <a:gd name="T7" fmla="*/ 2147483647 h 98"/>
              <a:gd name="T8" fmla="*/ 2147483647 w 4996"/>
              <a:gd name="T9" fmla="*/ 2147483647 h 98"/>
              <a:gd name="T10" fmla="*/ 2147483647 w 4996"/>
              <a:gd name="T11" fmla="*/ 2147483647 h 98"/>
              <a:gd name="T12" fmla="*/ 2147483647 w 4996"/>
              <a:gd name="T13" fmla="*/ 2147483647 h 98"/>
              <a:gd name="T14" fmla="*/ 2147483647 w 4996"/>
              <a:gd name="T15" fmla="*/ 2147483647 h 98"/>
              <a:gd name="T16" fmla="*/ 2147483647 w 4996"/>
              <a:gd name="T17" fmla="*/ 2147483647 h 98"/>
              <a:gd name="T18" fmla="*/ 2147483647 w 4996"/>
              <a:gd name="T19" fmla="*/ 2147483647 h 98"/>
              <a:gd name="T20" fmla="*/ 2147483647 w 4996"/>
              <a:gd name="T21" fmla="*/ 2147483647 h 98"/>
              <a:gd name="T22" fmla="*/ 2147483647 w 4996"/>
              <a:gd name="T23" fmla="*/ 2147483647 h 98"/>
              <a:gd name="T24" fmla="*/ 2147483647 w 4996"/>
              <a:gd name="T25" fmla="*/ 2147483647 h 98"/>
              <a:gd name="T26" fmla="*/ 2147483647 w 4996"/>
              <a:gd name="T27" fmla="*/ 2147483647 h 9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996" h="98">
                <a:moveTo>
                  <a:pt x="0" y="47"/>
                </a:moveTo>
                <a:cubicBezTo>
                  <a:pt x="167" y="88"/>
                  <a:pt x="356" y="64"/>
                  <a:pt x="523" y="58"/>
                </a:cubicBezTo>
                <a:cubicBezTo>
                  <a:pt x="754" y="0"/>
                  <a:pt x="996" y="24"/>
                  <a:pt x="1223" y="80"/>
                </a:cubicBezTo>
                <a:cubicBezTo>
                  <a:pt x="1303" y="72"/>
                  <a:pt x="1390" y="73"/>
                  <a:pt x="1467" y="47"/>
                </a:cubicBezTo>
                <a:cubicBezTo>
                  <a:pt x="1716" y="67"/>
                  <a:pt x="1963" y="71"/>
                  <a:pt x="2212" y="58"/>
                </a:cubicBezTo>
                <a:cubicBezTo>
                  <a:pt x="2304" y="35"/>
                  <a:pt x="2398" y="51"/>
                  <a:pt x="2490" y="69"/>
                </a:cubicBezTo>
                <a:cubicBezTo>
                  <a:pt x="2819" y="43"/>
                  <a:pt x="2675" y="54"/>
                  <a:pt x="2923" y="36"/>
                </a:cubicBezTo>
                <a:cubicBezTo>
                  <a:pt x="3017" y="45"/>
                  <a:pt x="3056" y="60"/>
                  <a:pt x="3145" y="47"/>
                </a:cubicBezTo>
                <a:cubicBezTo>
                  <a:pt x="3360" y="51"/>
                  <a:pt x="3578" y="93"/>
                  <a:pt x="3790" y="58"/>
                </a:cubicBezTo>
                <a:cubicBezTo>
                  <a:pt x="3864" y="33"/>
                  <a:pt x="3925" y="38"/>
                  <a:pt x="4001" y="47"/>
                </a:cubicBezTo>
                <a:cubicBezTo>
                  <a:pt x="4154" y="98"/>
                  <a:pt x="4321" y="60"/>
                  <a:pt x="4479" y="47"/>
                </a:cubicBezTo>
                <a:cubicBezTo>
                  <a:pt x="4640" y="87"/>
                  <a:pt x="4537" y="71"/>
                  <a:pt x="4790" y="58"/>
                </a:cubicBezTo>
                <a:cubicBezTo>
                  <a:pt x="4853" y="62"/>
                  <a:pt x="4916" y="73"/>
                  <a:pt x="4979" y="69"/>
                </a:cubicBezTo>
                <a:cubicBezTo>
                  <a:pt x="4996" y="68"/>
                  <a:pt x="4951" y="47"/>
                  <a:pt x="4934" y="47"/>
                </a:cubicBezTo>
              </a:path>
            </a:pathLst>
          </a:custGeom>
          <a:noFill/>
          <a:ln w="76200" cap="flat" cmpd="sng">
            <a:solidFill>
              <a:srgbClr val="3399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F18D29-D372-FFE2-A5B0-6EB70F0AD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400" y="6011568"/>
            <a:ext cx="35023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Beliefs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Values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Biases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Prejudices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Experiences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Fears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Dreams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Feelings</a:t>
            </a:r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B1B0E0CB-1694-B369-E8E0-A2726A5C4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508" y="6742419"/>
            <a:ext cx="4252823" cy="342900"/>
          </a:xfrm>
          <a:prstGeom prst="leftArrow">
            <a:avLst>
              <a:gd name="adj1" fmla="val 50000"/>
              <a:gd name="adj2" fmla="val 28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18083F54-707B-402C-0897-BC3DE1AE5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133" y="6295656"/>
            <a:ext cx="4252823" cy="342900"/>
          </a:xfrm>
          <a:prstGeom prst="rightArrow">
            <a:avLst>
              <a:gd name="adj1" fmla="val 50000"/>
              <a:gd name="adj2" fmla="val 28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1D68FA04-AEC4-2642-5A83-33E64BE70C35}"/>
              </a:ext>
            </a:extLst>
          </p:cNvPr>
          <p:cNvSpPr>
            <a:spLocks noChangeArrowheads="1"/>
          </p:cNvSpPr>
          <p:nvPr/>
        </p:nvSpPr>
        <p:spPr bwMode="auto">
          <a:xfrm rot="1720164">
            <a:off x="5975906" y="4450155"/>
            <a:ext cx="4252823" cy="342901"/>
          </a:xfrm>
          <a:prstGeom prst="leftArrow">
            <a:avLst>
              <a:gd name="adj1" fmla="val 50000"/>
              <a:gd name="adj2" fmla="val 28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AutoShape 17">
            <a:extLst>
              <a:ext uri="{FF2B5EF4-FFF2-40B4-BE49-F238E27FC236}">
                <a16:creationId xmlns:a16="http://schemas.microsoft.com/office/drawing/2014/main" id="{32351FB8-D2FD-9563-18B3-AB00364CC13D}"/>
              </a:ext>
            </a:extLst>
          </p:cNvPr>
          <p:cNvSpPr>
            <a:spLocks noChangeArrowheads="1"/>
          </p:cNvSpPr>
          <p:nvPr/>
        </p:nvSpPr>
        <p:spPr bwMode="auto">
          <a:xfrm rot="-1678769">
            <a:off x="6668754" y="4299806"/>
            <a:ext cx="4252823" cy="342899"/>
          </a:xfrm>
          <a:prstGeom prst="leftArrow">
            <a:avLst>
              <a:gd name="adj1" fmla="val 50000"/>
              <a:gd name="adj2" fmla="val 28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AutoShape 18">
            <a:extLst>
              <a:ext uri="{FF2B5EF4-FFF2-40B4-BE49-F238E27FC236}">
                <a16:creationId xmlns:a16="http://schemas.microsoft.com/office/drawing/2014/main" id="{DAB8796A-7B5F-CF55-0620-383FE96C7BB3}"/>
              </a:ext>
            </a:extLst>
          </p:cNvPr>
          <p:cNvSpPr>
            <a:spLocks noChangeArrowheads="1"/>
          </p:cNvSpPr>
          <p:nvPr/>
        </p:nvSpPr>
        <p:spPr bwMode="auto">
          <a:xfrm rot="1720643">
            <a:off x="6075870" y="3898908"/>
            <a:ext cx="4252823" cy="342900"/>
          </a:xfrm>
          <a:prstGeom prst="rightArrow">
            <a:avLst>
              <a:gd name="adj1" fmla="val 50000"/>
              <a:gd name="adj2" fmla="val 28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DFEA6D0A-8ACA-DB27-EBA7-A37CA0FA8E69}"/>
              </a:ext>
            </a:extLst>
          </p:cNvPr>
          <p:cNvSpPr>
            <a:spLocks noChangeArrowheads="1"/>
          </p:cNvSpPr>
          <p:nvPr/>
        </p:nvSpPr>
        <p:spPr bwMode="auto">
          <a:xfrm rot="-1723802">
            <a:off x="6619380" y="3813977"/>
            <a:ext cx="4252824" cy="342900"/>
          </a:xfrm>
          <a:prstGeom prst="rightArrow">
            <a:avLst>
              <a:gd name="adj1" fmla="val 50000"/>
              <a:gd name="adj2" fmla="val 28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AutoShape 20">
            <a:extLst>
              <a:ext uri="{FF2B5EF4-FFF2-40B4-BE49-F238E27FC236}">
                <a16:creationId xmlns:a16="http://schemas.microsoft.com/office/drawing/2014/main" id="{02C00389-070B-2AC2-069E-F4B571F86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670" y="1535385"/>
            <a:ext cx="4252823" cy="342900"/>
          </a:xfrm>
          <a:prstGeom prst="leftArrow">
            <a:avLst>
              <a:gd name="adj1" fmla="val 50000"/>
              <a:gd name="adj2" fmla="val 28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E7D9078F-D963-DF07-1126-21BFB4A8D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872" y="2010130"/>
            <a:ext cx="4252823" cy="342900"/>
          </a:xfrm>
          <a:prstGeom prst="rightArrow">
            <a:avLst>
              <a:gd name="adj1" fmla="val 50000"/>
              <a:gd name="adj2" fmla="val 28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1FBE1D10-43FB-8542-7BDA-C51ABC6C1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7600" y="2590800"/>
            <a:ext cx="2751826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Words</a:t>
            </a:r>
          </a:p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Tonality</a:t>
            </a:r>
          </a:p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Body Language</a:t>
            </a:r>
          </a:p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Gestures</a:t>
            </a:r>
          </a:p>
        </p:txBody>
      </p:sp>
    </p:spTree>
    <p:extLst>
      <p:ext uri="{BB962C8B-B14F-4D97-AF65-F5344CB8AC3E}">
        <p14:creationId xmlns:p14="http://schemas.microsoft.com/office/powerpoint/2010/main" val="5248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4" name="Freeform 4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682461"/>
            <a:ext cx="13296900" cy="6111114"/>
            <a:chOff x="0" y="85725"/>
            <a:chExt cx="16233016" cy="4661881"/>
          </a:xfrm>
        </p:grpSpPr>
        <p:sp>
          <p:nvSpPr>
            <p:cNvPr id="6" name="TextBox 6"/>
            <p:cNvSpPr txBox="1"/>
            <p:nvPr/>
          </p:nvSpPr>
          <p:spPr>
            <a:xfrm>
              <a:off x="63501" y="1688805"/>
              <a:ext cx="16169515" cy="3058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70" lvl="1" indent="-356235" algn="l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General Structure</a:t>
              </a:r>
            </a:p>
            <a:p>
              <a:pPr marL="1169670" lvl="2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Introductions </a:t>
              </a:r>
            </a:p>
            <a:p>
              <a:pPr marL="1169670" lvl="2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Recap background and issue(s)</a:t>
              </a:r>
            </a:p>
            <a:p>
              <a:pPr marL="1169670" lvl="2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Outline your interests</a:t>
              </a:r>
            </a:p>
            <a:p>
              <a:pPr marL="1169670" lvl="2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Work to determine the other side’s interests</a:t>
              </a:r>
            </a:p>
            <a:p>
              <a:pPr marL="1169670" lvl="2" indent="-356235">
                <a:lnSpc>
                  <a:spcPts val="5280"/>
                </a:lnSpc>
                <a:buFont typeface="Arial"/>
                <a:buChar char="•"/>
              </a:pPr>
              <a:r>
                <a:rPr lang="en-US" sz="3300" dirty="0">
                  <a:solidFill>
                    <a:srgbClr val="007074"/>
                  </a:solidFill>
                  <a:latin typeface="TT Commons Pro Bold"/>
                </a:rPr>
                <a:t>Ask questions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14145169" cy="2051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83"/>
                </a:lnSpc>
              </a:pPr>
              <a:r>
                <a:rPr lang="en-US" sz="5645" dirty="0">
                  <a:solidFill>
                    <a:srgbClr val="007074"/>
                  </a:solidFill>
                  <a:latin typeface="TT Commons Pro Bold"/>
                </a:rPr>
                <a:t>How to Give an Effective Opening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4" name="Freeform 4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1" y="2479262"/>
            <a:ext cx="8191500" cy="4215857"/>
            <a:chOff x="0" y="85725"/>
            <a:chExt cx="21244270" cy="1825973"/>
          </a:xfrm>
        </p:grpSpPr>
        <p:sp>
          <p:nvSpPr>
            <p:cNvPr id="6" name="TextBox 6"/>
            <p:cNvSpPr txBox="1"/>
            <p:nvPr/>
          </p:nvSpPr>
          <p:spPr>
            <a:xfrm>
              <a:off x="83102" y="1726905"/>
              <a:ext cx="21161168" cy="184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80"/>
                </a:lnSpc>
              </a:pPr>
              <a:r>
                <a:rPr lang="en-US" sz="2300" dirty="0">
                  <a:solidFill>
                    <a:srgbClr val="007074"/>
                  </a:solidFill>
                  <a:latin typeface="TT Commons Pro Bold"/>
                </a:rPr>
                <a:t>Why do a good story, theme, and frame matter?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18511890" cy="1051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83"/>
                </a:lnSpc>
              </a:pPr>
              <a:r>
                <a:rPr lang="en-US" sz="5645" dirty="0">
                  <a:solidFill>
                    <a:srgbClr val="007074"/>
                  </a:solidFill>
                  <a:latin typeface="TT Commons Pro Bold"/>
                </a:rPr>
                <a:t>Storytelling in the introduction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4" name="Freeform 4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0225" y="2433541"/>
            <a:ext cx="15933203" cy="5453451"/>
            <a:chOff x="0" y="85725"/>
            <a:chExt cx="21244270" cy="7271268"/>
          </a:xfrm>
        </p:grpSpPr>
        <p:sp>
          <p:nvSpPr>
            <p:cNvPr id="6" name="TextBox 6"/>
            <p:cNvSpPr txBox="1"/>
            <p:nvPr/>
          </p:nvSpPr>
          <p:spPr>
            <a:xfrm>
              <a:off x="83103" y="1726905"/>
              <a:ext cx="21161167" cy="5630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80"/>
                </a:lnSpc>
              </a:pPr>
              <a:r>
                <a:rPr lang="en-US" sz="2300" dirty="0">
                  <a:solidFill>
                    <a:srgbClr val="007074"/>
                  </a:solidFill>
                  <a:latin typeface="TT Commons Pro Bold"/>
                </a:rPr>
                <a:t>Who are you? </a:t>
              </a:r>
            </a:p>
            <a:p>
              <a:pPr>
                <a:lnSpc>
                  <a:spcPts val="3680"/>
                </a:lnSpc>
              </a:pPr>
              <a:endParaRPr lang="en-US" sz="2300" dirty="0">
                <a:solidFill>
                  <a:srgbClr val="007074"/>
                </a:solidFill>
                <a:latin typeface="TT Commons Pro Bold"/>
              </a:endParaRPr>
            </a:p>
            <a:p>
              <a:pPr>
                <a:lnSpc>
                  <a:spcPts val="3680"/>
                </a:lnSpc>
              </a:pPr>
              <a:r>
                <a:rPr lang="en-US" sz="2300" dirty="0">
                  <a:solidFill>
                    <a:srgbClr val="007074"/>
                  </a:solidFill>
                  <a:latin typeface="TT Commons Pro Bold"/>
                </a:rPr>
                <a:t>Why are you here? </a:t>
              </a:r>
            </a:p>
            <a:p>
              <a:pPr>
                <a:lnSpc>
                  <a:spcPts val="3680"/>
                </a:lnSpc>
              </a:pPr>
              <a:endParaRPr lang="en-US" sz="2300" dirty="0">
                <a:solidFill>
                  <a:srgbClr val="007074"/>
                </a:solidFill>
                <a:latin typeface="TT Commons Pro Bold"/>
              </a:endParaRPr>
            </a:p>
            <a:p>
              <a:pPr>
                <a:lnSpc>
                  <a:spcPts val="3680"/>
                </a:lnSpc>
              </a:pPr>
              <a:r>
                <a:rPr lang="en-US" sz="2300" dirty="0">
                  <a:solidFill>
                    <a:srgbClr val="007074"/>
                  </a:solidFill>
                  <a:latin typeface="TT Commons Pro Bold"/>
                </a:rPr>
                <a:t>How did we get here? </a:t>
              </a:r>
            </a:p>
            <a:p>
              <a:pPr>
                <a:lnSpc>
                  <a:spcPts val="3680"/>
                </a:lnSpc>
              </a:pPr>
              <a:br>
                <a:rPr lang="en-US" sz="2300" dirty="0">
                  <a:solidFill>
                    <a:srgbClr val="007074"/>
                  </a:solidFill>
                  <a:latin typeface="TT Commons Pro Bold"/>
                </a:rPr>
              </a:br>
              <a:r>
                <a:rPr lang="en-US" sz="2300" dirty="0">
                  <a:solidFill>
                    <a:srgbClr val="007074"/>
                  </a:solidFill>
                  <a:latin typeface="TT Commons Pro Bold"/>
                </a:rPr>
                <a:t>What do we hope to accomplish today? </a:t>
              </a:r>
            </a:p>
            <a:p>
              <a:pPr>
                <a:lnSpc>
                  <a:spcPts val="3680"/>
                </a:lnSpc>
              </a:pPr>
              <a:endParaRPr lang="en-US" sz="2300" dirty="0">
                <a:solidFill>
                  <a:srgbClr val="007074"/>
                </a:solidFill>
                <a:latin typeface="TT Commons Pro Bold"/>
              </a:endParaRPr>
            </a:p>
            <a:p>
              <a:pPr>
                <a:lnSpc>
                  <a:spcPts val="3680"/>
                </a:lnSpc>
              </a:pPr>
              <a:r>
                <a:rPr lang="en-US" sz="2300" dirty="0">
                  <a:solidFill>
                    <a:srgbClr val="007074"/>
                  </a:solidFill>
                  <a:latin typeface="TT Commons Pro Bold"/>
                </a:rPr>
                <a:t>Set the scene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18511890" cy="1051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83"/>
                </a:lnSpc>
              </a:pPr>
              <a:r>
                <a:rPr lang="en-US" sz="5645" dirty="0">
                  <a:solidFill>
                    <a:srgbClr val="007074"/>
                  </a:solidFill>
                  <a:latin typeface="TT Commons Pro Bold"/>
                </a:rPr>
                <a:t>Telling a story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55477" y="315534"/>
            <a:ext cx="7491255" cy="9258300"/>
            <a:chOff x="0" y="0"/>
            <a:chExt cx="9988339" cy="12344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079" r="23079"/>
            <a:stretch>
              <a:fillRect/>
            </a:stretch>
          </p:blipFill>
          <p:spPr>
            <a:xfrm>
              <a:off x="0" y="0"/>
              <a:ext cx="9988339" cy="123444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2286" y="1196004"/>
            <a:ext cx="7897014" cy="165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199">
                <a:solidFill>
                  <a:srgbClr val="007074"/>
                </a:solidFill>
                <a:latin typeface="TT Commons Pro Bold"/>
              </a:rPr>
              <a:t>What is the idea of “framing” (in a negotiation context)?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55477" y="315534"/>
            <a:ext cx="7491255" cy="9258300"/>
            <a:chOff x="0" y="0"/>
            <a:chExt cx="9988339" cy="12344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4322" r="14322"/>
            <a:stretch>
              <a:fillRect/>
            </a:stretch>
          </p:blipFill>
          <p:spPr>
            <a:xfrm>
              <a:off x="0" y="0"/>
              <a:ext cx="9988339" cy="123444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2286" y="1196004"/>
            <a:ext cx="7897014" cy="504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endParaRPr/>
          </a:p>
          <a:p>
            <a:pPr>
              <a:lnSpc>
                <a:spcPts val="6719"/>
              </a:lnSpc>
            </a:pPr>
            <a:endParaRPr/>
          </a:p>
          <a:p>
            <a:pPr>
              <a:lnSpc>
                <a:spcPts val="6719"/>
              </a:lnSpc>
            </a:pPr>
            <a:endParaRPr/>
          </a:p>
          <a:p>
            <a:pPr algn="l">
              <a:lnSpc>
                <a:spcPts val="6719"/>
              </a:lnSpc>
            </a:pPr>
            <a:r>
              <a:rPr lang="en-US" sz="4199">
                <a:solidFill>
                  <a:srgbClr val="007074"/>
                </a:solidFill>
                <a:latin typeface="TT Commons Pro Bold"/>
              </a:rPr>
              <a:t>https://www.instagram.com/reel/Cz3tEOjoVfT/?igsh=Z3BjeDkza2hrbTc3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55477" y="315534"/>
            <a:ext cx="7491255" cy="9258300"/>
            <a:chOff x="0" y="0"/>
            <a:chExt cx="9988339" cy="12344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804" r="23804"/>
            <a:stretch>
              <a:fillRect/>
            </a:stretch>
          </p:blipFill>
          <p:spPr>
            <a:xfrm>
              <a:off x="0" y="0"/>
              <a:ext cx="9988339" cy="123444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2286" y="1272204"/>
            <a:ext cx="8647444" cy="436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4"/>
              </a:lnSpc>
            </a:pPr>
            <a:r>
              <a:rPr lang="en-US" sz="2190">
                <a:solidFill>
                  <a:srgbClr val="007074"/>
                </a:solidFill>
                <a:latin typeface="TT Commons Pro Bold"/>
              </a:rPr>
              <a:t>Framing in the context of negotiation and persuasion refers to the deliberate presentation of information or choices in a way that influences how people perceive and make decisions about a particular issue. It involves </a:t>
            </a:r>
            <a:r>
              <a:rPr lang="en-US" sz="2190">
                <a:solidFill>
                  <a:srgbClr val="007074"/>
                </a:solidFill>
                <a:latin typeface="TT Commons Pro"/>
              </a:rPr>
              <a:t>shaping</a:t>
            </a:r>
            <a:r>
              <a:rPr lang="en-US" sz="2190">
                <a:solidFill>
                  <a:srgbClr val="007074"/>
                </a:solidFill>
                <a:latin typeface="TT Commons Pro Bold"/>
              </a:rPr>
              <a:t> the </a:t>
            </a:r>
            <a:r>
              <a:rPr lang="en-US" sz="2190">
                <a:solidFill>
                  <a:srgbClr val="007074"/>
                </a:solidFill>
                <a:latin typeface="TT Commons Pro"/>
              </a:rPr>
              <a:t>context</a:t>
            </a:r>
            <a:r>
              <a:rPr lang="en-US" sz="2190">
                <a:solidFill>
                  <a:srgbClr val="007074"/>
                </a:solidFill>
                <a:latin typeface="TT Commons Pro Bold"/>
              </a:rPr>
              <a:t> and </a:t>
            </a:r>
            <a:r>
              <a:rPr lang="en-US" sz="2190">
                <a:solidFill>
                  <a:srgbClr val="007074"/>
                </a:solidFill>
                <a:latin typeface="TT Commons Pro"/>
              </a:rPr>
              <a:t>perspective</a:t>
            </a:r>
            <a:r>
              <a:rPr lang="en-US" sz="2190">
                <a:solidFill>
                  <a:srgbClr val="007074"/>
                </a:solidFill>
                <a:latin typeface="TT Commons Pro Bold"/>
              </a:rPr>
              <a:t> in which information is presented to guide individuals or groups toward a specific outcome or point of view. </a:t>
            </a:r>
          </a:p>
          <a:p>
            <a:pPr>
              <a:lnSpc>
                <a:spcPts val="3504"/>
              </a:lnSpc>
            </a:pPr>
            <a:endParaRPr lang="en-US" sz="2190">
              <a:solidFill>
                <a:srgbClr val="007074"/>
              </a:solidFill>
              <a:latin typeface="TT Commons Pro Bold"/>
            </a:endParaRPr>
          </a:p>
          <a:p>
            <a:pPr algn="l">
              <a:lnSpc>
                <a:spcPts val="3504"/>
              </a:lnSpc>
            </a:pPr>
            <a:r>
              <a:rPr lang="en-US" sz="2190">
                <a:solidFill>
                  <a:srgbClr val="007074"/>
                </a:solidFill>
                <a:latin typeface="TT Commons Pro Bold"/>
              </a:rPr>
              <a:t>Framing can have a significant impact on how people interpret and respond to information, as it can highlight certain aspects while downplaying or ignoring others.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66800" y="1104900"/>
            <a:ext cx="7924800" cy="8492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64"/>
              </a:lnSpc>
            </a:pPr>
            <a:r>
              <a:rPr lang="en-US" sz="2290" dirty="0">
                <a:solidFill>
                  <a:srgbClr val="007074"/>
                </a:solidFill>
                <a:latin typeface="TT Commons Pro Bold"/>
              </a:rPr>
              <a:t>In the center of the picture is a FRAME, that is only covering part of the ocean and the cliff. If we expanded that frame to surround the entire picture, that would be reframing. Reframing, in a conversation, helps us see more of what is going on, helps us focus on the larger picture or our end goals, and helps diffuse tense situations. </a:t>
            </a:r>
          </a:p>
          <a:p>
            <a:pPr>
              <a:lnSpc>
                <a:spcPts val="3664"/>
              </a:lnSpc>
            </a:pPr>
            <a:endParaRPr lang="en-US" sz="2290" dirty="0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3664"/>
              </a:lnSpc>
            </a:pPr>
            <a:r>
              <a:rPr lang="en-US" sz="2290" dirty="0">
                <a:solidFill>
                  <a:srgbClr val="007074"/>
                </a:solidFill>
                <a:latin typeface="TT Commons Pro Bold"/>
              </a:rPr>
              <a:t>Reframing can be used for many things when managing conflict: </a:t>
            </a:r>
          </a:p>
          <a:p>
            <a:pPr>
              <a:lnSpc>
                <a:spcPts val="3664"/>
              </a:lnSpc>
            </a:pPr>
            <a:endParaRPr lang="en-US" sz="2290" dirty="0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3664"/>
              </a:lnSpc>
            </a:pPr>
            <a:r>
              <a:rPr lang="en-US" sz="2290" dirty="0">
                <a:solidFill>
                  <a:srgbClr val="007074"/>
                </a:solidFill>
                <a:latin typeface="TT Commons Pro Bold"/>
              </a:rPr>
              <a:t>- Diffusing inflammatory language</a:t>
            </a:r>
          </a:p>
          <a:p>
            <a:pPr>
              <a:lnSpc>
                <a:spcPts val="3664"/>
              </a:lnSpc>
            </a:pPr>
            <a:r>
              <a:rPr lang="en-US" sz="2290" dirty="0">
                <a:solidFill>
                  <a:srgbClr val="007074"/>
                </a:solidFill>
                <a:latin typeface="TT Commons Pro Bold"/>
              </a:rPr>
              <a:t>- Recasting negatives into neutral or positive statements</a:t>
            </a:r>
          </a:p>
          <a:p>
            <a:pPr>
              <a:lnSpc>
                <a:spcPts val="3664"/>
              </a:lnSpc>
            </a:pPr>
            <a:r>
              <a:rPr lang="en-US" sz="2290" dirty="0">
                <a:solidFill>
                  <a:srgbClr val="007074"/>
                </a:solidFill>
                <a:latin typeface="TT Commons Pro Bold"/>
              </a:rPr>
              <a:t>- Refocusing attention</a:t>
            </a:r>
          </a:p>
          <a:p>
            <a:pPr>
              <a:lnSpc>
                <a:spcPts val="3664"/>
              </a:lnSpc>
            </a:pPr>
            <a:r>
              <a:rPr lang="en-US" sz="2290" dirty="0">
                <a:solidFill>
                  <a:srgbClr val="007074"/>
                </a:solidFill>
                <a:latin typeface="TT Commons Pro Bold"/>
              </a:rPr>
              <a:t>- Acknowledging strong emotions in a productive manner</a:t>
            </a:r>
          </a:p>
          <a:p>
            <a:pPr>
              <a:lnSpc>
                <a:spcPts val="3664"/>
              </a:lnSpc>
            </a:pPr>
            <a:r>
              <a:rPr lang="en-US" sz="2290" dirty="0">
                <a:solidFill>
                  <a:srgbClr val="007074"/>
                </a:solidFill>
                <a:latin typeface="TT Commons Pro Bold"/>
              </a:rPr>
              <a:t>- Translating communication so that it is more likely to be heard and acknowledged by other parties</a:t>
            </a:r>
          </a:p>
          <a:p>
            <a:pPr>
              <a:lnSpc>
                <a:spcPts val="3664"/>
              </a:lnSpc>
            </a:pPr>
            <a:r>
              <a:rPr lang="en-US" sz="2290" dirty="0">
                <a:solidFill>
                  <a:srgbClr val="007074"/>
                </a:solidFill>
                <a:latin typeface="TT Commons Pro Bold"/>
              </a:rPr>
              <a:t>- Recontextualizing the dispute, providing a broader perspective </a:t>
            </a:r>
          </a:p>
        </p:txBody>
      </p:sp>
      <p:pic>
        <p:nvPicPr>
          <p:cNvPr id="10" name="Picture 9" descr="A hand holding a picture frame over a cliff with a beach and water&#10;&#10;Description automatically generated">
            <a:extLst>
              <a:ext uri="{FF2B5EF4-FFF2-40B4-BE49-F238E27FC236}">
                <a16:creationId xmlns:a16="http://schemas.microsoft.com/office/drawing/2014/main" id="{AC01162E-4D0A-445C-E1ED-B2F3B9FDB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2319307"/>
            <a:ext cx="72009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13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close-up of a list of questions&#10;&#10;Description automatically generated">
            <a:extLst>
              <a:ext uri="{FF2B5EF4-FFF2-40B4-BE49-F238E27FC236}">
                <a16:creationId xmlns:a16="http://schemas.microsoft.com/office/drawing/2014/main" id="{7B59DCD4-B02E-BFDD-07C6-68522E72C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16" y="2200278"/>
            <a:ext cx="14544167" cy="58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0"/>
            <a:ext cx="7491255" cy="9258300"/>
            <a:chOff x="0" y="0"/>
            <a:chExt cx="9988339" cy="12344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045" r="23045"/>
            <a:stretch>
              <a:fillRect/>
            </a:stretch>
          </p:blipFill>
          <p:spPr>
            <a:xfrm>
              <a:off x="0" y="0"/>
              <a:ext cx="9988339" cy="123444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2286" y="1224579"/>
            <a:ext cx="7897014" cy="144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9"/>
              </a:lnSpc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What are some examples of framing?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59165" y="2292647"/>
            <a:ext cx="7589384" cy="4704656"/>
            <a:chOff x="0" y="95251"/>
            <a:chExt cx="10119178" cy="6272874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1"/>
              <a:ext cx="10119178" cy="18124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10640"/>
                </a:lnSpc>
              </a:pPr>
              <a:r>
                <a:rPr lang="en-US" sz="9673" dirty="0">
                  <a:solidFill>
                    <a:srgbClr val="007074"/>
                  </a:solidFill>
                  <a:latin typeface="TT Commons Pro Bold"/>
                </a:rPr>
                <a:t>Storytelling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158289"/>
              <a:ext cx="8542634" cy="2209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8"/>
                </a:lnSpc>
              </a:pPr>
              <a:r>
                <a:rPr lang="en-US" sz="3120" spc="-62" dirty="0">
                  <a:solidFill>
                    <a:srgbClr val="007074"/>
                  </a:solidFill>
                  <a:latin typeface="Libre Baskerville Bold Italics"/>
                </a:rPr>
                <a:t>Stories have the power to engage and connect with people on an emotional level.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3A2AAF-BEEB-7B15-C6C0-E97917A44E77}"/>
              </a:ext>
            </a:extLst>
          </p:cNvPr>
          <p:cNvSpPr txBox="1"/>
          <p:nvPr/>
        </p:nvSpPr>
        <p:spPr>
          <a:xfrm>
            <a:off x="11811000" y="4416596"/>
            <a:ext cx="46640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"The stories we tell literally make the world. If you want to change the world, you need to change your story." - Michael Margolis</a:t>
            </a:r>
            <a:endParaRPr lang="en-US" sz="28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0"/>
            <a:ext cx="7491255" cy="9258300"/>
            <a:chOff x="0" y="0"/>
            <a:chExt cx="9988339" cy="12344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8127" r="28127"/>
            <a:stretch>
              <a:fillRect/>
            </a:stretch>
          </p:blipFill>
          <p:spPr>
            <a:xfrm>
              <a:off x="0" y="0"/>
              <a:ext cx="9988339" cy="123444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2286" y="1224579"/>
            <a:ext cx="7897014" cy="4412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War on Drugs</a:t>
            </a:r>
          </a:p>
          <a:p>
            <a:pPr marL="798828" lvl="1" indent="-399414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Having to pay taxes</a:t>
            </a:r>
          </a:p>
          <a:p>
            <a:pPr marL="798828" lvl="1" indent="-399414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Climate Change (as a crisis)</a:t>
            </a:r>
          </a:p>
          <a:p>
            <a:pPr marL="798828" lvl="1" indent="-399414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Immigration</a:t>
            </a:r>
          </a:p>
          <a:p>
            <a:pPr marL="798828" lvl="1" indent="-399414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Failure</a:t>
            </a:r>
          </a:p>
          <a:p>
            <a:pPr marL="798828" lvl="1" indent="-399414" algn="l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Freedom of Speech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0"/>
            <a:ext cx="7491255" cy="9258300"/>
            <a:chOff x="0" y="0"/>
            <a:chExt cx="9988339" cy="12344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011" r="23011"/>
            <a:stretch>
              <a:fillRect/>
            </a:stretch>
          </p:blipFill>
          <p:spPr>
            <a:xfrm>
              <a:off x="0" y="0"/>
              <a:ext cx="9988339" cy="123444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2286" y="1224579"/>
            <a:ext cx="7897014" cy="887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War on Drugs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Traditional Frame: The "War on Drugs" emphasizes law enforcement and punishment.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Reframed: A public health approach focuses on treating addiction as a medical issue, reducing harm, and providing rehabilitation.</a:t>
            </a:r>
          </a:p>
          <a:p>
            <a:pPr algn="l"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0"/>
            <a:ext cx="7491255" cy="9258300"/>
            <a:chOff x="0" y="0"/>
            <a:chExt cx="9988339" cy="12344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2994" r="22994"/>
            <a:stretch>
              <a:fillRect/>
            </a:stretch>
          </p:blipFill>
          <p:spPr>
            <a:xfrm>
              <a:off x="0" y="0"/>
              <a:ext cx="9988339" cy="123444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2286" y="885825"/>
            <a:ext cx="7897014" cy="887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9"/>
              </a:lnSpc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2. Taxation (as a Social Responsibility)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Traditional Frame: Taxes are a burden imposed by the government.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Reframed: Taxes are contributions to society, supporting public services like education, healthcare, and infrastructure.</a:t>
            </a:r>
          </a:p>
          <a:p>
            <a:pPr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  <a:p>
            <a:pPr algn="l"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0"/>
            <a:ext cx="7491255" cy="9258300"/>
            <a:chOff x="0" y="0"/>
            <a:chExt cx="9988339" cy="12344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3378" r="33378"/>
            <a:stretch>
              <a:fillRect/>
            </a:stretch>
          </p:blipFill>
          <p:spPr>
            <a:xfrm>
              <a:off x="0" y="0"/>
              <a:ext cx="9988339" cy="123444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2286" y="885825"/>
            <a:ext cx="7897014" cy="887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9"/>
              </a:lnSpc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3. Climate change (as an opportunity)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Traditional Frame: Climate change as a crisis that needs to be averted.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Reframed: Seeing it as an opportunity for innovation, job creation, and sustainable development in the renewable energy sector.</a:t>
            </a:r>
          </a:p>
          <a:p>
            <a:pPr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  <a:p>
            <a:pPr algn="l"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0"/>
            <a:ext cx="7491255" cy="9258300"/>
            <a:chOff x="0" y="0"/>
            <a:chExt cx="9988339" cy="12344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028" r="23028"/>
            <a:stretch>
              <a:fillRect/>
            </a:stretch>
          </p:blipFill>
          <p:spPr>
            <a:xfrm>
              <a:off x="0" y="0"/>
              <a:ext cx="9988339" cy="123444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2286" y="885825"/>
            <a:ext cx="7897014" cy="887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9"/>
              </a:lnSpc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4. Immigration (as economic contribution)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Traditional Frame: Immigrants are a drain on resources.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Reframed: Immigrants contribute to economic growth, cultural diversity, and innovation.</a:t>
            </a:r>
          </a:p>
          <a:p>
            <a:pPr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  <a:p>
            <a:pPr algn="l"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0"/>
            <a:ext cx="7491255" cy="9258300"/>
            <a:chOff x="0" y="0"/>
            <a:chExt cx="9988339" cy="12344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020" r="23020"/>
            <a:stretch>
              <a:fillRect/>
            </a:stretch>
          </p:blipFill>
          <p:spPr>
            <a:xfrm>
              <a:off x="0" y="0"/>
              <a:ext cx="9988339" cy="123444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2286" y="885825"/>
            <a:ext cx="7897014" cy="6641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9"/>
              </a:lnSpc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5. Failure (as learning opportunities)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Traditional Frame: Failures are setbacks.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Reframed: Failures are opportunities to learn, grow, and improve.</a:t>
            </a:r>
          </a:p>
          <a:p>
            <a:pPr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  <a:p>
            <a:pPr algn="l"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9270" b="-649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0"/>
            <a:ext cx="7491255" cy="9258300"/>
            <a:chOff x="0" y="0"/>
            <a:chExt cx="9988339" cy="123444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020" r="23020"/>
            <a:stretch>
              <a:fillRect/>
            </a:stretch>
          </p:blipFill>
          <p:spPr>
            <a:xfrm>
              <a:off x="0" y="0"/>
              <a:ext cx="9988339" cy="123444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7" name="Freeform 7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  <a:close/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62286" y="885825"/>
            <a:ext cx="7897014" cy="812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19"/>
              </a:lnSpc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6. Freedom of Speech (v. Responsible communication)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Traditional Frame: Absolute freedom of speech.</a:t>
            </a:r>
          </a:p>
          <a:p>
            <a:pPr marL="1597656" lvl="2" indent="-532552">
              <a:lnSpc>
                <a:spcPts val="5919"/>
              </a:lnSpc>
              <a:buFont typeface="Arial"/>
              <a:buChar char="•"/>
            </a:pPr>
            <a:r>
              <a:rPr lang="en-US" sz="3699">
                <a:solidFill>
                  <a:srgbClr val="007074"/>
                </a:solidFill>
                <a:latin typeface="TT Commons Pro Bold"/>
              </a:rPr>
              <a:t>Reframed: Emphasizing responsible communication to prevent harm or misinformation.</a:t>
            </a:r>
          </a:p>
          <a:p>
            <a:pPr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  <a:p>
            <a:pPr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  <a:p>
            <a:pPr algn="l">
              <a:lnSpc>
                <a:spcPts val="5919"/>
              </a:lnSpc>
            </a:pPr>
            <a:endParaRPr lang="en-US" sz="3699">
              <a:solidFill>
                <a:srgbClr val="007074"/>
              </a:solidFill>
              <a:latin typeface="TT Commons Pro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8575"/>
            <a:ext cx="18288000" cy="0"/>
          </a:xfrm>
          <a:prstGeom prst="line">
            <a:avLst/>
          </a:prstGeom>
          <a:ln w="85725" cap="flat">
            <a:solidFill>
              <a:srgbClr val="0070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18602">
            <a:off x="8039333" y="8905548"/>
            <a:ext cx="13981343" cy="6487382"/>
            <a:chOff x="0" y="0"/>
            <a:chExt cx="6233160" cy="2892204"/>
          </a:xfrm>
        </p:grpSpPr>
        <p:sp>
          <p:nvSpPr>
            <p:cNvPr id="4" name="Freeform 4"/>
            <p:cNvSpPr/>
            <p:nvPr/>
          </p:nvSpPr>
          <p:spPr>
            <a:xfrm>
              <a:off x="0" y="-10160"/>
              <a:ext cx="6233160" cy="2913794"/>
            </a:xfrm>
            <a:custGeom>
              <a:avLst/>
              <a:gdLst/>
              <a:ahLst/>
              <a:cxnLst/>
              <a:rect l="l" t="t" r="r" b="b"/>
              <a:pathLst>
                <a:path w="6233160" h="2913794">
                  <a:moveTo>
                    <a:pt x="5897880" y="579120"/>
                  </a:moveTo>
                  <a:lnTo>
                    <a:pt x="3451860" y="40640"/>
                  </a:lnTo>
                  <a:cubicBezTo>
                    <a:pt x="3267710" y="0"/>
                    <a:pt x="2965450" y="0"/>
                    <a:pt x="2781300" y="40640"/>
                  </a:cubicBezTo>
                  <a:lnTo>
                    <a:pt x="335280" y="579120"/>
                  </a:lnTo>
                  <a:cubicBezTo>
                    <a:pt x="151130" y="619760"/>
                    <a:pt x="0" y="807720"/>
                    <a:pt x="0" y="996950"/>
                  </a:cubicBezTo>
                  <a:lnTo>
                    <a:pt x="0" y="1893984"/>
                  </a:lnTo>
                  <a:cubicBezTo>
                    <a:pt x="0" y="2087024"/>
                    <a:pt x="151130" y="2278794"/>
                    <a:pt x="335280" y="2320704"/>
                  </a:cubicBezTo>
                  <a:lnTo>
                    <a:pt x="2781300" y="2871884"/>
                  </a:lnTo>
                  <a:cubicBezTo>
                    <a:pt x="2965450" y="2913794"/>
                    <a:pt x="3267710" y="2913794"/>
                    <a:pt x="3451860" y="2871884"/>
                  </a:cubicBezTo>
                  <a:lnTo>
                    <a:pt x="5897880" y="2320704"/>
                  </a:lnTo>
                  <a:cubicBezTo>
                    <a:pt x="6082030" y="2278794"/>
                    <a:pt x="6233160" y="2087024"/>
                    <a:pt x="6233160" y="1893984"/>
                  </a:cubicBezTo>
                  <a:lnTo>
                    <a:pt x="6233160" y="996950"/>
                  </a:lnTo>
                  <a:cubicBezTo>
                    <a:pt x="6233160" y="807720"/>
                    <a:pt x="6082030" y="619760"/>
                    <a:pt x="5897880" y="579120"/>
                  </a:cubicBezTo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0225" y="2433541"/>
            <a:ext cx="15933203" cy="1705374"/>
            <a:chOff x="0" y="85725"/>
            <a:chExt cx="21244270" cy="2273832"/>
          </a:xfrm>
        </p:grpSpPr>
        <p:sp>
          <p:nvSpPr>
            <p:cNvPr id="6" name="TextBox 6"/>
            <p:cNvSpPr txBox="1"/>
            <p:nvPr/>
          </p:nvSpPr>
          <p:spPr>
            <a:xfrm>
              <a:off x="83103" y="1726905"/>
              <a:ext cx="21161167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80"/>
                </a:lnSpc>
              </a:pPr>
              <a:r>
                <a:rPr lang="en-US" sz="3200" dirty="0">
                  <a:solidFill>
                    <a:srgbClr val="007074"/>
                  </a:solidFill>
                  <a:latin typeface="TT Commons Pro Bold"/>
                </a:rPr>
                <a:t>Take a break. Sip some H20. Contemplate the meaning of life.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18511890" cy="1051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83"/>
                </a:lnSpc>
              </a:pPr>
              <a:r>
                <a:rPr lang="en-US" sz="5645" dirty="0">
                  <a:solidFill>
                    <a:srgbClr val="007074"/>
                  </a:solidFill>
                  <a:latin typeface="TT Commons Pro Bold"/>
                </a:rPr>
                <a:t>BREAK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09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63401" y="-843174"/>
            <a:ext cx="17478797" cy="11973347"/>
            <a:chOff x="0" y="0"/>
            <a:chExt cx="4639191" cy="3177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39190" cy="3177944"/>
            </a:xfrm>
            <a:custGeom>
              <a:avLst/>
              <a:gdLst/>
              <a:ahLst/>
              <a:cxnLst/>
              <a:rect l="l" t="t" r="r" b="b"/>
              <a:pathLst>
                <a:path w="4639190" h="3177944">
                  <a:moveTo>
                    <a:pt x="0" y="0"/>
                  </a:moveTo>
                  <a:lnTo>
                    <a:pt x="4639190" y="0"/>
                  </a:lnTo>
                  <a:lnTo>
                    <a:pt x="4639190" y="3177944"/>
                  </a:lnTo>
                  <a:lnTo>
                    <a:pt x="0" y="3177944"/>
                  </a:lnTo>
                  <a:lnTo>
                    <a:pt x="0" y="0"/>
                  </a:lnTo>
                </a:path>
              </a:pathLst>
            </a:custGeom>
            <a:solidFill>
              <a:srgbClr val="00707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412808" y="2959466"/>
            <a:ext cx="10186317" cy="20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949"/>
              </a:lnSpc>
              <a:spcBef>
                <a:spcPct val="0"/>
              </a:spcBef>
            </a:pPr>
            <a:r>
              <a:rPr lang="en-US" sz="14499" u="none" spc="-289" dirty="0">
                <a:solidFill>
                  <a:srgbClr val="007074"/>
                </a:solidFill>
                <a:latin typeface="Libre Baskerville Bold Italics"/>
              </a:rPr>
              <a:t>Oil Pricing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4850" y="-552450"/>
            <a:ext cx="8591550" cy="11487150"/>
          </a:xfrm>
          <a:prstGeom prst="rect">
            <a:avLst/>
          </a:prstGeom>
          <a:solidFill>
            <a:srgbClr val="007074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14425"/>
            <a:ext cx="581339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1"/>
              </a:lnSpc>
            </a:pPr>
            <a:r>
              <a:rPr lang="en-US" sz="5530" dirty="0">
                <a:solidFill>
                  <a:srgbClr val="EBE3DA"/>
                </a:solidFill>
                <a:latin typeface="TT Commons Pro Bold"/>
              </a:rPr>
              <a:t>Peter Pan Example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981074"/>
            <a:ext cx="8115300" cy="1919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99"/>
              </a:lnSpc>
            </a:pPr>
            <a:r>
              <a:rPr lang="en-US" sz="2713" spc="-54" dirty="0">
                <a:solidFill>
                  <a:srgbClr val="007074"/>
                </a:solidFill>
                <a:latin typeface="Libre Baskerville Bold Italics"/>
              </a:rPr>
              <a:t>How could we re-frame the story of Peter Pan to better understand the various characters’ perspectives? </a:t>
            </a:r>
          </a:p>
          <a:p>
            <a:pPr marL="0" lvl="0" indent="0" algn="l">
              <a:lnSpc>
                <a:spcPts val="3799"/>
              </a:lnSpc>
            </a:pPr>
            <a:endParaRPr lang="en-US" sz="2713" spc="-54" dirty="0">
              <a:solidFill>
                <a:srgbClr val="007074"/>
              </a:solidFill>
              <a:latin typeface="Libre Baskerville Bold Italics"/>
            </a:endParaRPr>
          </a:p>
          <a:p>
            <a:pPr marL="0" lvl="0" indent="0" algn="l">
              <a:lnSpc>
                <a:spcPts val="3799"/>
              </a:lnSpc>
            </a:pPr>
            <a:endParaRPr lang="en-US" sz="2713" spc="-54" dirty="0">
              <a:solidFill>
                <a:srgbClr val="007074"/>
              </a:solidFill>
              <a:latin typeface="Libre Baskerville Bold Italics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1CB94426-1ACB-66FB-8E3C-C46BABE47C66}"/>
              </a:ext>
            </a:extLst>
          </p:cNvPr>
          <p:cNvSpPr txBox="1"/>
          <p:nvPr/>
        </p:nvSpPr>
        <p:spPr>
          <a:xfrm>
            <a:off x="9144000" y="2781300"/>
            <a:ext cx="8115300" cy="435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99"/>
              </a:lnSpc>
            </a:pPr>
            <a:r>
              <a:rPr lang="en-US" sz="2713" spc="-54" dirty="0">
                <a:solidFill>
                  <a:srgbClr val="007074"/>
                </a:solidFill>
                <a:latin typeface="Libre Baskerville Bold Italics"/>
              </a:rPr>
              <a:t>- Wendy’s perspective</a:t>
            </a:r>
          </a:p>
          <a:p>
            <a:pPr marL="0" lvl="0" indent="0" algn="l">
              <a:lnSpc>
                <a:spcPts val="3799"/>
              </a:lnSpc>
            </a:pPr>
            <a:r>
              <a:rPr lang="en-US" sz="2713" spc="-54" dirty="0">
                <a:solidFill>
                  <a:srgbClr val="007074"/>
                </a:solidFill>
                <a:latin typeface="Libre Baskerville Bold Italics"/>
              </a:rPr>
              <a:t>- Her brothers’ perspective</a:t>
            </a:r>
          </a:p>
          <a:p>
            <a:pPr marL="0" lvl="0" indent="0" algn="l">
              <a:lnSpc>
                <a:spcPts val="3799"/>
              </a:lnSpc>
            </a:pPr>
            <a:r>
              <a:rPr lang="en-US" sz="2713" spc="-54" dirty="0">
                <a:solidFill>
                  <a:srgbClr val="007074"/>
                </a:solidFill>
                <a:latin typeface="Libre Baskerville Bold Italics"/>
              </a:rPr>
              <a:t>- Lost Boys’ perspective</a:t>
            </a:r>
          </a:p>
          <a:p>
            <a:pPr marL="0" lvl="0" indent="0" algn="l">
              <a:lnSpc>
                <a:spcPts val="3799"/>
              </a:lnSpc>
            </a:pPr>
            <a:r>
              <a:rPr lang="en-US" sz="2713" spc="-54" dirty="0">
                <a:solidFill>
                  <a:srgbClr val="007074"/>
                </a:solidFill>
                <a:latin typeface="Libre Baskerville Bold Italics"/>
              </a:rPr>
              <a:t>- The pirates’ perspective</a:t>
            </a:r>
          </a:p>
          <a:p>
            <a:pPr marL="0" lvl="0" indent="0" algn="l">
              <a:lnSpc>
                <a:spcPts val="3799"/>
              </a:lnSpc>
            </a:pPr>
            <a:r>
              <a:rPr lang="en-US" sz="2713" spc="-54" dirty="0">
                <a:solidFill>
                  <a:srgbClr val="007074"/>
                </a:solidFill>
                <a:latin typeface="Libre Baskerville Bold Italics"/>
              </a:rPr>
              <a:t>- Wendy’s parents’ perspective</a:t>
            </a:r>
          </a:p>
          <a:p>
            <a:pPr marL="0" lvl="0" indent="0" algn="l">
              <a:lnSpc>
                <a:spcPts val="3799"/>
              </a:lnSpc>
            </a:pPr>
            <a:r>
              <a:rPr lang="en-US" sz="2713" spc="-54" dirty="0">
                <a:solidFill>
                  <a:srgbClr val="007074"/>
                </a:solidFill>
                <a:latin typeface="Libre Baskerville Bold Italics"/>
              </a:rPr>
              <a:t>- Hook’s perspective</a:t>
            </a:r>
          </a:p>
          <a:p>
            <a:pPr marL="0" lvl="0" indent="0" algn="l">
              <a:lnSpc>
                <a:spcPts val="3799"/>
              </a:lnSpc>
            </a:pPr>
            <a:r>
              <a:rPr lang="en-US" sz="2713" spc="-54" dirty="0">
                <a:solidFill>
                  <a:srgbClr val="007074"/>
                </a:solidFill>
                <a:latin typeface="Libre Baskerville Bold Italics"/>
              </a:rPr>
              <a:t>- Peter’s perspective</a:t>
            </a:r>
          </a:p>
          <a:p>
            <a:pPr marL="0" lvl="0" indent="0" algn="l">
              <a:lnSpc>
                <a:spcPts val="3799"/>
              </a:lnSpc>
            </a:pPr>
            <a:endParaRPr lang="en-US" sz="2713" spc="-54" dirty="0">
              <a:solidFill>
                <a:srgbClr val="007074"/>
              </a:solidFill>
              <a:latin typeface="Libre Baskerville Bold Italics"/>
            </a:endParaRPr>
          </a:p>
          <a:p>
            <a:pPr marL="0" lvl="0" indent="0" algn="l">
              <a:lnSpc>
                <a:spcPts val="3799"/>
              </a:lnSpc>
            </a:pPr>
            <a:endParaRPr lang="en-US" sz="2713" spc="-54" dirty="0">
              <a:solidFill>
                <a:srgbClr val="007074"/>
              </a:solidFill>
              <a:latin typeface="Libre Baskerville Bold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07687" y="1403908"/>
            <a:ext cx="15789202" cy="0"/>
          </a:xfrm>
          <a:prstGeom prst="line">
            <a:avLst/>
          </a:prstGeom>
          <a:ln w="9525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07687" y="1843914"/>
            <a:ext cx="14424528" cy="7953039"/>
            <a:chOff x="0" y="95251"/>
            <a:chExt cx="19232704" cy="10604052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1"/>
              <a:ext cx="19232704" cy="1869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3320"/>
                </a:lnSpc>
              </a:pPr>
              <a:r>
                <a:rPr lang="en-US" sz="4000" dirty="0">
                  <a:solidFill>
                    <a:srgbClr val="007074"/>
                  </a:solidFill>
                  <a:latin typeface="TT Commons Pro Bold"/>
                </a:rPr>
                <a:t>How is storytelling relevant in a negotiation context?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20223"/>
              <a:ext cx="8518017" cy="78790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buFont typeface="+mj-lt"/>
                <a:buAutoNum type="arabicPeriod"/>
              </a:pPr>
              <a:r>
                <a:rPr lang="en-US" sz="2400" b="1" i="0" dirty="0">
                  <a:solidFill>
                    <a:srgbClr val="374151"/>
                  </a:solidFill>
                  <a:effectLst/>
                  <a:latin typeface="Söhne"/>
                </a:rPr>
                <a:t>Engagement and Connection</a:t>
              </a:r>
              <a:r>
                <a:rPr lang="en-US" sz="2400" b="0" i="0" dirty="0">
                  <a:solidFill>
                    <a:srgbClr val="374151"/>
                  </a:solidFill>
                  <a:effectLst/>
                  <a:latin typeface="Söhne"/>
                </a:rPr>
                <a:t>: Stories have the power to engage and connect with people on an emotional level. When negotiating, sharing a relatable and compelling story can capture the other party's attention and create a sense of empathy.</a:t>
              </a:r>
            </a:p>
            <a:p>
              <a:pPr algn="l">
                <a:buFont typeface="+mj-lt"/>
                <a:buAutoNum type="arabicPeriod"/>
              </a:pPr>
              <a:r>
                <a:rPr lang="en-US" sz="2400" b="1" i="0" dirty="0">
                  <a:solidFill>
                    <a:srgbClr val="374151"/>
                  </a:solidFill>
                  <a:effectLst/>
                  <a:latin typeface="Söhne"/>
                </a:rPr>
                <a:t>Building Rapport</a:t>
              </a:r>
              <a:r>
                <a:rPr lang="en-US" sz="2400" b="0" i="0" dirty="0">
                  <a:solidFill>
                    <a:srgbClr val="374151"/>
                  </a:solidFill>
                  <a:effectLst/>
                  <a:latin typeface="Söhne"/>
                </a:rPr>
                <a:t>: Storytelling allows you to establish rapport and build a positive relationship with the other party. Sharing personal anecdotes or experiences can help break down barriers and create a more collaborative atmosphere.</a:t>
              </a:r>
            </a:p>
            <a:p>
              <a:pPr algn="l">
                <a:buFont typeface="+mj-lt"/>
                <a:buAutoNum type="arabicPeriod"/>
              </a:pPr>
              <a:r>
                <a:rPr lang="en-US" sz="2400" b="1" i="0" dirty="0">
                  <a:solidFill>
                    <a:srgbClr val="374151"/>
                  </a:solidFill>
                  <a:effectLst/>
                  <a:latin typeface="Söhne"/>
                </a:rPr>
                <a:t>Framing the Context</a:t>
              </a:r>
              <a:r>
                <a:rPr lang="en-US" sz="2400" b="0" i="0" dirty="0">
                  <a:solidFill>
                    <a:srgbClr val="374151"/>
                  </a:solidFill>
                  <a:effectLst/>
                  <a:latin typeface="Söhne"/>
                </a:rPr>
                <a:t>: A well-crafted story can set the stage for the negotiation by providing context and background information. This can help both parties understand the motivations, challenges, and perspectives involved.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3C1BAED-F811-D97E-5A68-17DB232A2D1D}"/>
              </a:ext>
            </a:extLst>
          </p:cNvPr>
          <p:cNvSpPr txBox="1"/>
          <p:nvPr/>
        </p:nvSpPr>
        <p:spPr>
          <a:xfrm>
            <a:off x="7807218" y="4000500"/>
            <a:ext cx="9144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4. Illustrating Value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: Use stories to illustrate the value of your proposition. Instead of listing facts and figures, share a story that demonstrates the benefits and outcomes of the agreement you're proposing.</a:t>
            </a: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5. Addressing Concerns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: Stories can be used to address potential objections or concerns. You can share how similar challenges were overcome in the past, highlighting solutions and positive outcomes.</a:t>
            </a:r>
          </a:p>
          <a:p>
            <a:pPr algn="l"/>
            <a:r>
              <a:rPr lang="en-US" sz="2400" b="1" dirty="0">
                <a:solidFill>
                  <a:srgbClr val="374151"/>
                </a:solidFill>
                <a:latin typeface="Söhne"/>
              </a:rPr>
              <a:t>6. </a:t>
            </a:r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Creating a Vision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: Paint a vivid picture of the future through storytelling. Help the other party visualize the potential success of the negotiation and how it aligns with their goals.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07687" y="1403908"/>
            <a:ext cx="15789202" cy="0"/>
          </a:xfrm>
          <a:prstGeom prst="line">
            <a:avLst/>
          </a:prstGeom>
          <a:ln w="9525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07687" y="1843914"/>
            <a:ext cx="14424528" cy="7953039"/>
            <a:chOff x="0" y="95251"/>
            <a:chExt cx="19232704" cy="10604053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1"/>
              <a:ext cx="19232704" cy="1869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3320"/>
                </a:lnSpc>
              </a:pPr>
              <a:r>
                <a:rPr lang="en-US" sz="4000" dirty="0">
                  <a:solidFill>
                    <a:srgbClr val="007074"/>
                  </a:solidFill>
                  <a:latin typeface="TT Commons Pro Bold"/>
                </a:rPr>
                <a:t>How is storytelling relevant in a negotiation context?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20223"/>
              <a:ext cx="8924417" cy="78790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400" b="1" i="0" dirty="0">
                  <a:solidFill>
                    <a:srgbClr val="374151"/>
                  </a:solidFill>
                  <a:effectLst/>
                  <a:latin typeface="Söhne"/>
                </a:rPr>
                <a:t>7. Overcoming Deadlocks</a:t>
              </a:r>
              <a:r>
                <a:rPr lang="en-US" sz="2400" b="0" i="0" dirty="0">
                  <a:solidFill>
                    <a:srgbClr val="374151"/>
                  </a:solidFill>
                  <a:effectLst/>
                  <a:latin typeface="Söhne"/>
                </a:rPr>
                <a:t>: When negotiations hit a deadlock, a well-timed story can help break the impasse. Share a story that showcases the willingness to find common ground and collaborate toward a resolution.</a:t>
              </a:r>
            </a:p>
            <a:p>
              <a:pPr algn="l"/>
              <a:r>
                <a:rPr lang="en-US" sz="2400" b="1" i="0" dirty="0">
                  <a:solidFill>
                    <a:srgbClr val="374151"/>
                  </a:solidFill>
                  <a:effectLst/>
                  <a:latin typeface="Söhne"/>
                </a:rPr>
                <a:t>8. Cultural and Emotional Appeal</a:t>
              </a:r>
              <a:r>
                <a:rPr lang="en-US" sz="2400" b="0" i="0" dirty="0">
                  <a:solidFill>
                    <a:srgbClr val="374151"/>
                  </a:solidFill>
                  <a:effectLst/>
                  <a:latin typeface="Söhne"/>
                </a:rPr>
                <a:t>: Tailoring your storytelling to resonate with the other party's culture, values, and emotions can enhance your message's impact. This can help bridge gaps and foster understanding.</a:t>
              </a:r>
            </a:p>
            <a:p>
              <a:pPr algn="l"/>
              <a:r>
                <a:rPr lang="en-US" sz="2400" b="1" i="0" dirty="0">
                  <a:solidFill>
                    <a:srgbClr val="374151"/>
                  </a:solidFill>
                  <a:effectLst/>
                  <a:latin typeface="Söhne"/>
                </a:rPr>
                <a:t>9. Humanizing the Process</a:t>
              </a:r>
              <a:r>
                <a:rPr lang="en-US" sz="2400" b="0" i="0" dirty="0">
                  <a:solidFill>
                    <a:srgbClr val="374151"/>
                  </a:solidFill>
                  <a:effectLst/>
                  <a:latin typeface="Söhne"/>
                </a:rPr>
                <a:t>: Negotiations can sometimes feel impersonal and transactional. Sharing personal stories humanizes the process and reminds everyone involved that they are dealing with real people with emotions and aspirations.</a:t>
              </a:r>
            </a:p>
            <a:p>
              <a:pPr algn="l"/>
              <a:endParaRPr lang="en-US" sz="2400" b="0" i="0" dirty="0">
                <a:solidFill>
                  <a:srgbClr val="374151"/>
                </a:solidFill>
                <a:effectLst/>
                <a:latin typeface="Söhne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6F9BD29-BD45-2354-0B17-71F3A2A5B215}"/>
              </a:ext>
            </a:extLst>
          </p:cNvPr>
          <p:cNvSpPr txBox="1"/>
          <p:nvPr/>
        </p:nvSpPr>
        <p:spPr>
          <a:xfrm>
            <a:off x="8012084" y="3850838"/>
            <a:ext cx="9144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10. Differentiating Yourself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: In competitive negotiations, storytelling can set you apart from others. Your unique stories can make your proposal more memorable and distinguish you as a thoughtful and relatable negotiator.</a:t>
            </a: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11. Gaining Buy-In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: When introducing new ideas or strategies, using stories can make them more palatable. People are more likely to buy into concepts when they're presented in a narrative that resonates with their experiences.</a:t>
            </a:r>
          </a:p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12. Creating a Lasting Impression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: A compelling story tends to stick in people's minds longer than a list of points. Crafting a memorable story can ensure that your negotiation position lingers in the other party's thoughts.</a:t>
            </a:r>
          </a:p>
        </p:txBody>
      </p:sp>
    </p:spTree>
    <p:extLst>
      <p:ext uri="{BB962C8B-B14F-4D97-AF65-F5344CB8AC3E}">
        <p14:creationId xmlns:p14="http://schemas.microsoft.com/office/powerpoint/2010/main" val="405707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07687" y="1403908"/>
            <a:ext cx="15789202" cy="0"/>
          </a:xfrm>
          <a:prstGeom prst="line">
            <a:avLst/>
          </a:prstGeom>
          <a:ln w="9525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07687" y="1843914"/>
            <a:ext cx="14424528" cy="8271160"/>
            <a:chOff x="0" y="95251"/>
            <a:chExt cx="19232704" cy="11028215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1"/>
              <a:ext cx="19232704" cy="1869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3320"/>
                </a:lnSpc>
              </a:pPr>
              <a:r>
                <a:rPr lang="en-US" sz="4000" dirty="0">
                  <a:solidFill>
                    <a:srgbClr val="007074"/>
                  </a:solidFill>
                  <a:latin typeface="TT Commons Pro Bold"/>
                </a:rPr>
                <a:t>How is storytelling relevant in a negotiation context?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59499"/>
              <a:ext cx="10245217" cy="88639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400" b="1" i="0" dirty="0">
                  <a:solidFill>
                    <a:srgbClr val="374151"/>
                  </a:solidFill>
                  <a:effectLst/>
                  <a:latin typeface="Söhne"/>
                </a:rPr>
                <a:t>13. Eliciting Emotions</a:t>
              </a:r>
              <a:r>
                <a:rPr lang="en-US" sz="2400" b="0" i="0" dirty="0">
                  <a:solidFill>
                    <a:srgbClr val="374151"/>
                  </a:solidFill>
                  <a:effectLst/>
                  <a:latin typeface="Söhne"/>
                </a:rPr>
                <a:t>: Emotions play a significant role in decision-making. Sharing stories that evoke positive emotions can help nudge the negotiation toward a favorable outcome.</a:t>
              </a:r>
            </a:p>
            <a:p>
              <a:pPr algn="l"/>
              <a:r>
                <a:rPr lang="en-US" sz="2400" b="1" i="0" dirty="0">
                  <a:solidFill>
                    <a:srgbClr val="374151"/>
                  </a:solidFill>
                  <a:effectLst/>
                  <a:latin typeface="Söhne"/>
                </a:rPr>
                <a:t>14. Conflict Resolution</a:t>
              </a:r>
              <a:r>
                <a:rPr lang="en-US" sz="2400" b="0" i="0" dirty="0">
                  <a:solidFill>
                    <a:srgbClr val="374151"/>
                  </a:solidFill>
                  <a:effectLst/>
                  <a:latin typeface="Söhne"/>
                </a:rPr>
                <a:t>: Stories that showcase conflicts resolved through negotiation can demonstrate the power of finding common ground. This can encourage a collaborative mindset among both parties.</a:t>
              </a:r>
            </a:p>
            <a:p>
              <a:pPr algn="l"/>
              <a:r>
                <a:rPr lang="en-US" sz="2400" b="1" i="0" dirty="0">
                  <a:solidFill>
                    <a:srgbClr val="374151"/>
                  </a:solidFill>
                  <a:effectLst/>
                  <a:latin typeface="Söhne"/>
                </a:rPr>
                <a:t>15. Adaptability and Flexibility</a:t>
              </a:r>
              <a:r>
                <a:rPr lang="en-US" sz="2400" b="0" i="0" dirty="0">
                  <a:solidFill>
                    <a:srgbClr val="374151"/>
                  </a:solidFill>
                  <a:effectLst/>
                  <a:latin typeface="Söhne"/>
                </a:rPr>
                <a:t>: Stories often involve twists and turns. Use this narrative structure to highlight your willingness to be flexible and adapt to changing circumstances during the negotiation process.</a:t>
              </a:r>
            </a:p>
            <a:p>
              <a:pPr algn="l"/>
              <a:endParaRPr lang="en-US" sz="2400" b="0" i="0" dirty="0">
                <a:solidFill>
                  <a:srgbClr val="374151"/>
                </a:solidFill>
                <a:effectLst/>
                <a:latin typeface="Söhne"/>
              </a:endParaRPr>
            </a:p>
            <a:p>
              <a:pPr algn="l"/>
              <a:r>
                <a:rPr lang="en-US" sz="2400" b="0" i="0" dirty="0">
                  <a:solidFill>
                    <a:srgbClr val="374151"/>
                  </a:solidFill>
                  <a:effectLst/>
                  <a:latin typeface="Söhne"/>
                </a:rPr>
                <a:t>Remember, effective storytelling in negotiations requires careful consideration of your audience, the context, and the specific points you want to emphasize. The goal is to create a meaningful connection and enhance the negotiation process through relatable, engaging narratives.</a:t>
              </a:r>
            </a:p>
            <a:p>
              <a:pPr algn="l"/>
              <a:endParaRPr lang="en-US" sz="2400" b="0" i="0" dirty="0">
                <a:solidFill>
                  <a:srgbClr val="374151"/>
                </a:solidFill>
                <a:effectLst/>
                <a:latin typeface="Söh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81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0C77-2692-9739-54C2-0480150DF750}"/>
              </a:ext>
            </a:extLst>
          </p:cNvPr>
          <p:cNvSpPr txBox="1">
            <a:spLocks/>
          </p:cNvSpPr>
          <p:nvPr/>
        </p:nvSpPr>
        <p:spPr>
          <a:xfrm>
            <a:off x="3924300" y="1187449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/>
              <a:t>Deep Structure</a:t>
            </a:r>
          </a:p>
        </p:txBody>
      </p:sp>
      <p:pic>
        <p:nvPicPr>
          <p:cNvPr id="6" name="Picture 2" descr="http://www.clockhours.com/wp-content/uploads/2010/04/fingerprint-1.jpg">
            <a:extLst>
              <a:ext uri="{FF2B5EF4-FFF2-40B4-BE49-F238E27FC236}">
                <a16:creationId xmlns:a16="http://schemas.microsoft.com/office/drawing/2014/main" id="{C7375CCB-631E-F868-358B-3A7DE88D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705100"/>
            <a:ext cx="6324600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20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07687" y="1403908"/>
            <a:ext cx="15789202" cy="0"/>
          </a:xfrm>
          <a:prstGeom prst="line">
            <a:avLst/>
          </a:prstGeom>
          <a:ln w="9525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7C6FD0F-8B1E-6448-E4EB-C08894D2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857500"/>
            <a:ext cx="10483269" cy="43434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C596511-311F-BCE4-8CE3-A8E3E01D06A5}"/>
              </a:ext>
            </a:extLst>
          </p:cNvPr>
          <p:cNvSpPr txBox="1">
            <a:spLocks noChangeArrowheads="1"/>
          </p:cNvSpPr>
          <p:nvPr/>
        </p:nvSpPr>
        <p:spPr>
          <a:xfrm>
            <a:off x="4648200" y="3619501"/>
            <a:ext cx="7772400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/>
              <a:t>Surface Structure: </a:t>
            </a:r>
            <a:br>
              <a:rPr lang="en-US" altLang="en-US"/>
            </a:br>
            <a:endParaRPr lang="en-US" alt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77BFD89-EBA2-3E8C-E51C-91C079206CE8}"/>
              </a:ext>
            </a:extLst>
          </p:cNvPr>
          <p:cNvSpPr>
            <a:spLocks/>
          </p:cNvSpPr>
          <p:nvPr/>
        </p:nvSpPr>
        <p:spPr bwMode="auto">
          <a:xfrm>
            <a:off x="7924800" y="4457700"/>
            <a:ext cx="4495800" cy="3810000"/>
          </a:xfrm>
          <a:custGeom>
            <a:avLst/>
            <a:gdLst>
              <a:gd name="T0" fmla="*/ 0 w 2620"/>
              <a:gd name="T1" fmla="*/ 2147483647 h 1889"/>
              <a:gd name="T2" fmla="*/ 2147483647 w 2620"/>
              <a:gd name="T3" fmla="*/ 2147483647 h 1889"/>
              <a:gd name="T4" fmla="*/ 2147483647 w 2620"/>
              <a:gd name="T5" fmla="*/ 2147483647 h 1889"/>
              <a:gd name="T6" fmla="*/ 2147483647 w 2620"/>
              <a:gd name="T7" fmla="*/ 2147483647 h 1889"/>
              <a:gd name="T8" fmla="*/ 2147483647 w 2620"/>
              <a:gd name="T9" fmla="*/ 2147483647 h 1889"/>
              <a:gd name="T10" fmla="*/ 2147483647 w 2620"/>
              <a:gd name="T11" fmla="*/ 2147483647 h 1889"/>
              <a:gd name="T12" fmla="*/ 2147483647 w 2620"/>
              <a:gd name="T13" fmla="*/ 2147483647 h 1889"/>
              <a:gd name="T14" fmla="*/ 2147483647 w 2620"/>
              <a:gd name="T15" fmla="*/ 2147483647 h 1889"/>
              <a:gd name="T16" fmla="*/ 2147483647 w 2620"/>
              <a:gd name="T17" fmla="*/ 2147483647 h 1889"/>
              <a:gd name="T18" fmla="*/ 2147483647 w 2620"/>
              <a:gd name="T19" fmla="*/ 2147483647 h 1889"/>
              <a:gd name="T20" fmla="*/ 2147483647 w 2620"/>
              <a:gd name="T21" fmla="*/ 2147483647 h 1889"/>
              <a:gd name="T22" fmla="*/ 2147483647 w 2620"/>
              <a:gd name="T23" fmla="*/ 2147483647 h 1889"/>
              <a:gd name="T24" fmla="*/ 2147483647 w 2620"/>
              <a:gd name="T25" fmla="*/ 2147483647 h 1889"/>
              <a:gd name="T26" fmla="*/ 2147483647 w 2620"/>
              <a:gd name="T27" fmla="*/ 2147483647 h 1889"/>
              <a:gd name="T28" fmla="*/ 2147483647 w 2620"/>
              <a:gd name="T29" fmla="*/ 0 h 1889"/>
              <a:gd name="T30" fmla="*/ 2147483647 w 2620"/>
              <a:gd name="T31" fmla="*/ 2147483647 h 1889"/>
              <a:gd name="T32" fmla="*/ 2147483647 w 2620"/>
              <a:gd name="T33" fmla="*/ 2147483647 h 1889"/>
              <a:gd name="T34" fmla="*/ 2147483647 w 2620"/>
              <a:gd name="T35" fmla="*/ 2147483647 h 1889"/>
              <a:gd name="T36" fmla="*/ 2147483647 w 2620"/>
              <a:gd name="T37" fmla="*/ 2147483647 h 1889"/>
              <a:gd name="T38" fmla="*/ 2147483647 w 2620"/>
              <a:gd name="T39" fmla="*/ 2147483647 h 1889"/>
              <a:gd name="T40" fmla="*/ 2147483647 w 2620"/>
              <a:gd name="T41" fmla="*/ 2147483647 h 1889"/>
              <a:gd name="T42" fmla="*/ 2147483647 w 2620"/>
              <a:gd name="T43" fmla="*/ 2147483647 h 1889"/>
              <a:gd name="T44" fmla="*/ 2147483647 w 2620"/>
              <a:gd name="T45" fmla="*/ 2147483647 h 1889"/>
              <a:gd name="T46" fmla="*/ 2147483647 w 2620"/>
              <a:gd name="T47" fmla="*/ 2147483647 h 1889"/>
              <a:gd name="T48" fmla="*/ 2147483647 w 2620"/>
              <a:gd name="T49" fmla="*/ 2147483647 h 1889"/>
              <a:gd name="T50" fmla="*/ 2147483647 w 2620"/>
              <a:gd name="T51" fmla="*/ 2147483647 h 1889"/>
              <a:gd name="T52" fmla="*/ 2147483647 w 2620"/>
              <a:gd name="T53" fmla="*/ 2147483647 h 1889"/>
              <a:gd name="T54" fmla="*/ 2147483647 w 2620"/>
              <a:gd name="T55" fmla="*/ 2147483647 h 1889"/>
              <a:gd name="T56" fmla="*/ 2147483647 w 2620"/>
              <a:gd name="T57" fmla="*/ 2147483647 h 1889"/>
              <a:gd name="T58" fmla="*/ 2147483647 w 2620"/>
              <a:gd name="T59" fmla="*/ 2147483647 h 1889"/>
              <a:gd name="T60" fmla="*/ 2147483647 w 2620"/>
              <a:gd name="T61" fmla="*/ 2147483647 h 1889"/>
              <a:gd name="T62" fmla="*/ 2147483647 w 2620"/>
              <a:gd name="T63" fmla="*/ 2147483647 h 1889"/>
              <a:gd name="T64" fmla="*/ 2147483647 w 2620"/>
              <a:gd name="T65" fmla="*/ 2147483647 h 1889"/>
              <a:gd name="T66" fmla="*/ 2147483647 w 2620"/>
              <a:gd name="T67" fmla="*/ 2147483647 h 188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620" h="1889">
                <a:moveTo>
                  <a:pt x="0" y="1689"/>
                </a:moveTo>
                <a:cubicBezTo>
                  <a:pt x="17" y="1639"/>
                  <a:pt x="24" y="1593"/>
                  <a:pt x="44" y="1545"/>
                </a:cubicBezTo>
                <a:cubicBezTo>
                  <a:pt x="49" y="1534"/>
                  <a:pt x="44" y="1515"/>
                  <a:pt x="55" y="1511"/>
                </a:cubicBezTo>
                <a:cubicBezTo>
                  <a:pt x="97" y="1498"/>
                  <a:pt x="144" y="1504"/>
                  <a:pt x="188" y="1500"/>
                </a:cubicBezTo>
                <a:cubicBezTo>
                  <a:pt x="199" y="1493"/>
                  <a:pt x="212" y="1487"/>
                  <a:pt x="222" y="1478"/>
                </a:cubicBezTo>
                <a:cubicBezTo>
                  <a:pt x="231" y="1469"/>
                  <a:pt x="234" y="1453"/>
                  <a:pt x="244" y="1445"/>
                </a:cubicBezTo>
                <a:cubicBezTo>
                  <a:pt x="267" y="1426"/>
                  <a:pt x="297" y="1417"/>
                  <a:pt x="322" y="1400"/>
                </a:cubicBezTo>
                <a:cubicBezTo>
                  <a:pt x="372" y="1326"/>
                  <a:pt x="362" y="1247"/>
                  <a:pt x="322" y="1167"/>
                </a:cubicBezTo>
                <a:cubicBezTo>
                  <a:pt x="343" y="1104"/>
                  <a:pt x="367" y="1098"/>
                  <a:pt x="411" y="1056"/>
                </a:cubicBezTo>
                <a:cubicBezTo>
                  <a:pt x="449" y="942"/>
                  <a:pt x="570" y="886"/>
                  <a:pt x="633" y="789"/>
                </a:cubicBezTo>
                <a:cubicBezTo>
                  <a:pt x="644" y="744"/>
                  <a:pt x="666" y="712"/>
                  <a:pt x="677" y="667"/>
                </a:cubicBezTo>
                <a:cubicBezTo>
                  <a:pt x="683" y="600"/>
                  <a:pt x="676" y="482"/>
                  <a:pt x="755" y="456"/>
                </a:cubicBezTo>
                <a:cubicBezTo>
                  <a:pt x="809" y="375"/>
                  <a:pt x="886" y="323"/>
                  <a:pt x="944" y="245"/>
                </a:cubicBezTo>
                <a:cubicBezTo>
                  <a:pt x="972" y="162"/>
                  <a:pt x="978" y="129"/>
                  <a:pt x="1055" y="78"/>
                </a:cubicBezTo>
                <a:cubicBezTo>
                  <a:pt x="1078" y="44"/>
                  <a:pt x="1105" y="29"/>
                  <a:pt x="1133" y="0"/>
                </a:cubicBezTo>
                <a:cubicBezTo>
                  <a:pt x="1144" y="11"/>
                  <a:pt x="1156" y="22"/>
                  <a:pt x="1166" y="34"/>
                </a:cubicBezTo>
                <a:cubicBezTo>
                  <a:pt x="1249" y="141"/>
                  <a:pt x="1164" y="96"/>
                  <a:pt x="1355" y="112"/>
                </a:cubicBezTo>
                <a:cubicBezTo>
                  <a:pt x="1355" y="112"/>
                  <a:pt x="1427" y="128"/>
                  <a:pt x="1433" y="134"/>
                </a:cubicBezTo>
                <a:cubicBezTo>
                  <a:pt x="1441" y="142"/>
                  <a:pt x="1441" y="156"/>
                  <a:pt x="1444" y="167"/>
                </a:cubicBezTo>
                <a:cubicBezTo>
                  <a:pt x="1460" y="226"/>
                  <a:pt x="1473" y="286"/>
                  <a:pt x="1489" y="345"/>
                </a:cubicBezTo>
                <a:cubicBezTo>
                  <a:pt x="1503" y="399"/>
                  <a:pt x="1546" y="405"/>
                  <a:pt x="1578" y="445"/>
                </a:cubicBezTo>
                <a:cubicBezTo>
                  <a:pt x="1613" y="490"/>
                  <a:pt x="1620" y="501"/>
                  <a:pt x="1633" y="545"/>
                </a:cubicBezTo>
                <a:cubicBezTo>
                  <a:pt x="1641" y="574"/>
                  <a:pt x="1641" y="602"/>
                  <a:pt x="1666" y="623"/>
                </a:cubicBezTo>
                <a:cubicBezTo>
                  <a:pt x="1712" y="663"/>
                  <a:pt x="1731" y="658"/>
                  <a:pt x="1789" y="667"/>
                </a:cubicBezTo>
                <a:cubicBezTo>
                  <a:pt x="1852" y="688"/>
                  <a:pt x="1851" y="730"/>
                  <a:pt x="1866" y="789"/>
                </a:cubicBezTo>
                <a:cubicBezTo>
                  <a:pt x="1873" y="879"/>
                  <a:pt x="1864" y="941"/>
                  <a:pt x="1911" y="1011"/>
                </a:cubicBezTo>
                <a:cubicBezTo>
                  <a:pt x="1935" y="1085"/>
                  <a:pt x="1965" y="1185"/>
                  <a:pt x="2044" y="1211"/>
                </a:cubicBezTo>
                <a:cubicBezTo>
                  <a:pt x="2077" y="1246"/>
                  <a:pt x="2085" y="1289"/>
                  <a:pt x="2100" y="1334"/>
                </a:cubicBezTo>
                <a:cubicBezTo>
                  <a:pt x="2105" y="1349"/>
                  <a:pt x="2122" y="1356"/>
                  <a:pt x="2133" y="1367"/>
                </a:cubicBezTo>
                <a:cubicBezTo>
                  <a:pt x="2153" y="1449"/>
                  <a:pt x="2199" y="1478"/>
                  <a:pt x="2266" y="1523"/>
                </a:cubicBezTo>
                <a:cubicBezTo>
                  <a:pt x="2297" y="1544"/>
                  <a:pt x="2333" y="1611"/>
                  <a:pt x="2333" y="1611"/>
                </a:cubicBezTo>
                <a:cubicBezTo>
                  <a:pt x="2342" y="1638"/>
                  <a:pt x="2374" y="1766"/>
                  <a:pt x="2411" y="1778"/>
                </a:cubicBezTo>
                <a:cubicBezTo>
                  <a:pt x="2470" y="1797"/>
                  <a:pt x="2530" y="1815"/>
                  <a:pt x="2589" y="1834"/>
                </a:cubicBezTo>
                <a:cubicBezTo>
                  <a:pt x="2617" y="1876"/>
                  <a:pt x="2620" y="1858"/>
                  <a:pt x="2589" y="1889"/>
                </a:cubicBezTo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E234F99-7E53-345B-E8D3-0F4561B91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7200899"/>
            <a:ext cx="10483268" cy="1754326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09CA92FF-E3E7-4F0E-5D2F-5428E6A75152}"/>
              </a:ext>
            </a:extLst>
          </p:cNvPr>
          <p:cNvSpPr>
            <a:spLocks/>
          </p:cNvSpPr>
          <p:nvPr/>
        </p:nvSpPr>
        <p:spPr bwMode="auto">
          <a:xfrm>
            <a:off x="4648201" y="7017822"/>
            <a:ext cx="184731" cy="369332"/>
          </a:xfrm>
          <a:custGeom>
            <a:avLst/>
            <a:gdLst>
              <a:gd name="T0" fmla="*/ 0 w 4996"/>
              <a:gd name="T1" fmla="*/ 2147483647 h 98"/>
              <a:gd name="T2" fmla="*/ 2147483647 w 4996"/>
              <a:gd name="T3" fmla="*/ 2147483647 h 98"/>
              <a:gd name="T4" fmla="*/ 2147483647 w 4996"/>
              <a:gd name="T5" fmla="*/ 2147483647 h 98"/>
              <a:gd name="T6" fmla="*/ 2147483647 w 4996"/>
              <a:gd name="T7" fmla="*/ 2147483647 h 98"/>
              <a:gd name="T8" fmla="*/ 2147483647 w 4996"/>
              <a:gd name="T9" fmla="*/ 2147483647 h 98"/>
              <a:gd name="T10" fmla="*/ 2147483647 w 4996"/>
              <a:gd name="T11" fmla="*/ 2147483647 h 98"/>
              <a:gd name="T12" fmla="*/ 2147483647 w 4996"/>
              <a:gd name="T13" fmla="*/ 2147483647 h 98"/>
              <a:gd name="T14" fmla="*/ 2147483647 w 4996"/>
              <a:gd name="T15" fmla="*/ 2147483647 h 98"/>
              <a:gd name="T16" fmla="*/ 2147483647 w 4996"/>
              <a:gd name="T17" fmla="*/ 2147483647 h 98"/>
              <a:gd name="T18" fmla="*/ 2147483647 w 4996"/>
              <a:gd name="T19" fmla="*/ 2147483647 h 98"/>
              <a:gd name="T20" fmla="*/ 2147483647 w 4996"/>
              <a:gd name="T21" fmla="*/ 2147483647 h 98"/>
              <a:gd name="T22" fmla="*/ 2147483647 w 4996"/>
              <a:gd name="T23" fmla="*/ 2147483647 h 98"/>
              <a:gd name="T24" fmla="*/ 2147483647 w 4996"/>
              <a:gd name="T25" fmla="*/ 2147483647 h 98"/>
              <a:gd name="T26" fmla="*/ 2147483647 w 4996"/>
              <a:gd name="T27" fmla="*/ 2147483647 h 9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996" h="98">
                <a:moveTo>
                  <a:pt x="0" y="47"/>
                </a:moveTo>
                <a:cubicBezTo>
                  <a:pt x="167" y="88"/>
                  <a:pt x="356" y="64"/>
                  <a:pt x="523" y="58"/>
                </a:cubicBezTo>
                <a:cubicBezTo>
                  <a:pt x="754" y="0"/>
                  <a:pt x="996" y="24"/>
                  <a:pt x="1223" y="80"/>
                </a:cubicBezTo>
                <a:cubicBezTo>
                  <a:pt x="1303" y="72"/>
                  <a:pt x="1390" y="73"/>
                  <a:pt x="1467" y="47"/>
                </a:cubicBezTo>
                <a:cubicBezTo>
                  <a:pt x="1716" y="67"/>
                  <a:pt x="1963" y="71"/>
                  <a:pt x="2212" y="58"/>
                </a:cubicBezTo>
                <a:cubicBezTo>
                  <a:pt x="2304" y="35"/>
                  <a:pt x="2398" y="51"/>
                  <a:pt x="2490" y="69"/>
                </a:cubicBezTo>
                <a:cubicBezTo>
                  <a:pt x="2819" y="43"/>
                  <a:pt x="2675" y="54"/>
                  <a:pt x="2923" y="36"/>
                </a:cubicBezTo>
                <a:cubicBezTo>
                  <a:pt x="3017" y="45"/>
                  <a:pt x="3056" y="60"/>
                  <a:pt x="3145" y="47"/>
                </a:cubicBezTo>
                <a:cubicBezTo>
                  <a:pt x="3360" y="51"/>
                  <a:pt x="3578" y="93"/>
                  <a:pt x="3790" y="58"/>
                </a:cubicBezTo>
                <a:cubicBezTo>
                  <a:pt x="3864" y="33"/>
                  <a:pt x="3925" y="38"/>
                  <a:pt x="4001" y="47"/>
                </a:cubicBezTo>
                <a:cubicBezTo>
                  <a:pt x="4154" y="98"/>
                  <a:pt x="4321" y="60"/>
                  <a:pt x="4479" y="47"/>
                </a:cubicBezTo>
                <a:cubicBezTo>
                  <a:pt x="4640" y="87"/>
                  <a:pt x="4537" y="71"/>
                  <a:pt x="4790" y="58"/>
                </a:cubicBezTo>
                <a:cubicBezTo>
                  <a:pt x="4853" y="62"/>
                  <a:pt x="4916" y="73"/>
                  <a:pt x="4979" y="69"/>
                </a:cubicBezTo>
                <a:cubicBezTo>
                  <a:pt x="4996" y="68"/>
                  <a:pt x="4951" y="47"/>
                  <a:pt x="4934" y="47"/>
                </a:cubicBezTo>
              </a:path>
            </a:pathLst>
          </a:custGeom>
          <a:noFill/>
          <a:ln w="76200" cap="flat" cmpd="sng">
            <a:solidFill>
              <a:srgbClr val="3399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C5F5C7ED-488B-180C-C5E4-960C8F9887BE}"/>
              </a:ext>
            </a:extLst>
          </p:cNvPr>
          <p:cNvSpPr txBox="1">
            <a:spLocks noChangeArrowheads="1"/>
          </p:cNvSpPr>
          <p:nvPr/>
        </p:nvSpPr>
        <p:spPr>
          <a:xfrm>
            <a:off x="5181600" y="4762500"/>
            <a:ext cx="6400800" cy="17526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altLang="en-US" sz="9600" dirty="0"/>
              <a:t>Words</a:t>
            </a:r>
          </a:p>
          <a:p>
            <a:pPr>
              <a:buFontTx/>
              <a:buChar char="•"/>
            </a:pPr>
            <a:r>
              <a:rPr lang="en-US" altLang="en-US" sz="9600" dirty="0"/>
              <a:t>Tonality</a:t>
            </a:r>
          </a:p>
          <a:p>
            <a:pPr>
              <a:buFontTx/>
              <a:buChar char="•"/>
            </a:pPr>
            <a:r>
              <a:rPr lang="en-US" altLang="en-US" sz="9600" dirty="0"/>
              <a:t>Body Language</a:t>
            </a:r>
          </a:p>
          <a:p>
            <a:pPr>
              <a:buFontTx/>
              <a:buChar char="•"/>
            </a:pPr>
            <a:r>
              <a:rPr lang="en-US" altLang="en-US" sz="9600" dirty="0"/>
              <a:t>Gestures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endParaRPr lang="en-US" altLang="en-US" dirty="0"/>
          </a:p>
          <a:p>
            <a:r>
              <a:rPr lang="en-US" altLang="en-US" sz="12000" i="1" dirty="0">
                <a:solidFill>
                  <a:srgbClr val="C00000"/>
                </a:solidFill>
              </a:rPr>
              <a:t>What you observe</a:t>
            </a:r>
            <a:endParaRPr lang="en-US" altLang="en-US" sz="1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4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A7C144FC-37CB-7E53-5BE1-B3D1EDE63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43300"/>
            <a:ext cx="10668000" cy="2308324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6CFC897-0098-0FA7-95F4-D63306647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647699"/>
            <a:ext cx="10668000" cy="4540361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55836EA-AE5A-D411-D3FB-FD4501B2AE70}"/>
              </a:ext>
            </a:extLst>
          </p:cNvPr>
          <p:cNvSpPr txBox="1">
            <a:spLocks noChangeArrowheads="1"/>
          </p:cNvSpPr>
          <p:nvPr/>
        </p:nvSpPr>
        <p:spPr>
          <a:xfrm>
            <a:off x="3276600" y="723900"/>
            <a:ext cx="10462846" cy="14337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5400"/>
              <a:t>Deep Structure: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EE7D3AA0-3EC9-575C-E4C2-945D9AAB9F8F}"/>
              </a:ext>
            </a:extLst>
          </p:cNvPr>
          <p:cNvSpPr txBox="1">
            <a:spLocks noChangeArrowheads="1"/>
          </p:cNvSpPr>
          <p:nvPr/>
        </p:nvSpPr>
        <p:spPr>
          <a:xfrm>
            <a:off x="3733800" y="1790699"/>
            <a:ext cx="8616462" cy="21506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altLang="en-US" sz="2400" dirty="0"/>
              <a:t>Words</a:t>
            </a:r>
          </a:p>
          <a:p>
            <a:pPr>
              <a:buFontTx/>
              <a:buChar char="•"/>
            </a:pPr>
            <a:r>
              <a:rPr lang="en-US" altLang="en-US" sz="2400" dirty="0"/>
              <a:t>Tonality</a:t>
            </a:r>
          </a:p>
          <a:p>
            <a:pPr>
              <a:buFontTx/>
              <a:buChar char="•"/>
            </a:pPr>
            <a:r>
              <a:rPr lang="en-US" altLang="en-US" sz="2400" dirty="0"/>
              <a:t>Body Language</a:t>
            </a:r>
          </a:p>
          <a:p>
            <a:pPr>
              <a:buFontTx/>
              <a:buChar char="•"/>
            </a:pPr>
            <a:r>
              <a:rPr lang="en-US" altLang="en-US" sz="2400" dirty="0"/>
              <a:t>Gestures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0596302C-9E5F-4A85-3DDF-4EF778728DBC}"/>
              </a:ext>
            </a:extLst>
          </p:cNvPr>
          <p:cNvSpPr>
            <a:spLocks/>
          </p:cNvSpPr>
          <p:nvPr/>
        </p:nvSpPr>
        <p:spPr bwMode="auto">
          <a:xfrm>
            <a:off x="6705600" y="952500"/>
            <a:ext cx="6462346" cy="9080722"/>
          </a:xfrm>
          <a:custGeom>
            <a:avLst/>
            <a:gdLst>
              <a:gd name="T0" fmla="*/ 0 w 2620"/>
              <a:gd name="T1" fmla="*/ 2147483647 h 1889"/>
              <a:gd name="T2" fmla="*/ 2147483647 w 2620"/>
              <a:gd name="T3" fmla="*/ 2147483647 h 1889"/>
              <a:gd name="T4" fmla="*/ 2147483647 w 2620"/>
              <a:gd name="T5" fmla="*/ 2147483647 h 1889"/>
              <a:gd name="T6" fmla="*/ 2147483647 w 2620"/>
              <a:gd name="T7" fmla="*/ 2147483647 h 1889"/>
              <a:gd name="T8" fmla="*/ 2147483647 w 2620"/>
              <a:gd name="T9" fmla="*/ 2147483647 h 1889"/>
              <a:gd name="T10" fmla="*/ 2147483647 w 2620"/>
              <a:gd name="T11" fmla="*/ 2147483647 h 1889"/>
              <a:gd name="T12" fmla="*/ 2147483647 w 2620"/>
              <a:gd name="T13" fmla="*/ 2147483647 h 1889"/>
              <a:gd name="T14" fmla="*/ 2147483647 w 2620"/>
              <a:gd name="T15" fmla="*/ 2147483647 h 1889"/>
              <a:gd name="T16" fmla="*/ 2147483647 w 2620"/>
              <a:gd name="T17" fmla="*/ 2147483647 h 1889"/>
              <a:gd name="T18" fmla="*/ 2147483647 w 2620"/>
              <a:gd name="T19" fmla="*/ 2147483647 h 1889"/>
              <a:gd name="T20" fmla="*/ 2147483647 w 2620"/>
              <a:gd name="T21" fmla="*/ 2147483647 h 1889"/>
              <a:gd name="T22" fmla="*/ 2147483647 w 2620"/>
              <a:gd name="T23" fmla="*/ 2147483647 h 1889"/>
              <a:gd name="T24" fmla="*/ 2147483647 w 2620"/>
              <a:gd name="T25" fmla="*/ 2147483647 h 1889"/>
              <a:gd name="T26" fmla="*/ 2147483647 w 2620"/>
              <a:gd name="T27" fmla="*/ 2147483647 h 1889"/>
              <a:gd name="T28" fmla="*/ 2147483647 w 2620"/>
              <a:gd name="T29" fmla="*/ 0 h 1889"/>
              <a:gd name="T30" fmla="*/ 2147483647 w 2620"/>
              <a:gd name="T31" fmla="*/ 2147483647 h 1889"/>
              <a:gd name="T32" fmla="*/ 2147483647 w 2620"/>
              <a:gd name="T33" fmla="*/ 2147483647 h 1889"/>
              <a:gd name="T34" fmla="*/ 2147483647 w 2620"/>
              <a:gd name="T35" fmla="*/ 2147483647 h 1889"/>
              <a:gd name="T36" fmla="*/ 2147483647 w 2620"/>
              <a:gd name="T37" fmla="*/ 2147483647 h 1889"/>
              <a:gd name="T38" fmla="*/ 2147483647 w 2620"/>
              <a:gd name="T39" fmla="*/ 2147483647 h 1889"/>
              <a:gd name="T40" fmla="*/ 2147483647 w 2620"/>
              <a:gd name="T41" fmla="*/ 2147483647 h 1889"/>
              <a:gd name="T42" fmla="*/ 2147483647 w 2620"/>
              <a:gd name="T43" fmla="*/ 2147483647 h 1889"/>
              <a:gd name="T44" fmla="*/ 2147483647 w 2620"/>
              <a:gd name="T45" fmla="*/ 2147483647 h 1889"/>
              <a:gd name="T46" fmla="*/ 2147483647 w 2620"/>
              <a:gd name="T47" fmla="*/ 2147483647 h 1889"/>
              <a:gd name="T48" fmla="*/ 2147483647 w 2620"/>
              <a:gd name="T49" fmla="*/ 2147483647 h 1889"/>
              <a:gd name="T50" fmla="*/ 2147483647 w 2620"/>
              <a:gd name="T51" fmla="*/ 2147483647 h 1889"/>
              <a:gd name="T52" fmla="*/ 2147483647 w 2620"/>
              <a:gd name="T53" fmla="*/ 2147483647 h 1889"/>
              <a:gd name="T54" fmla="*/ 2147483647 w 2620"/>
              <a:gd name="T55" fmla="*/ 2147483647 h 1889"/>
              <a:gd name="T56" fmla="*/ 2147483647 w 2620"/>
              <a:gd name="T57" fmla="*/ 2147483647 h 1889"/>
              <a:gd name="T58" fmla="*/ 2147483647 w 2620"/>
              <a:gd name="T59" fmla="*/ 2147483647 h 1889"/>
              <a:gd name="T60" fmla="*/ 2147483647 w 2620"/>
              <a:gd name="T61" fmla="*/ 2147483647 h 1889"/>
              <a:gd name="T62" fmla="*/ 2147483647 w 2620"/>
              <a:gd name="T63" fmla="*/ 2147483647 h 1889"/>
              <a:gd name="T64" fmla="*/ 2147483647 w 2620"/>
              <a:gd name="T65" fmla="*/ 2147483647 h 1889"/>
              <a:gd name="T66" fmla="*/ 2147483647 w 2620"/>
              <a:gd name="T67" fmla="*/ 2147483647 h 188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620" h="1889">
                <a:moveTo>
                  <a:pt x="0" y="1689"/>
                </a:moveTo>
                <a:cubicBezTo>
                  <a:pt x="17" y="1639"/>
                  <a:pt x="24" y="1593"/>
                  <a:pt x="44" y="1545"/>
                </a:cubicBezTo>
                <a:cubicBezTo>
                  <a:pt x="49" y="1534"/>
                  <a:pt x="44" y="1515"/>
                  <a:pt x="55" y="1511"/>
                </a:cubicBezTo>
                <a:cubicBezTo>
                  <a:pt x="97" y="1498"/>
                  <a:pt x="144" y="1504"/>
                  <a:pt x="188" y="1500"/>
                </a:cubicBezTo>
                <a:cubicBezTo>
                  <a:pt x="199" y="1493"/>
                  <a:pt x="212" y="1487"/>
                  <a:pt x="222" y="1478"/>
                </a:cubicBezTo>
                <a:cubicBezTo>
                  <a:pt x="231" y="1469"/>
                  <a:pt x="234" y="1453"/>
                  <a:pt x="244" y="1445"/>
                </a:cubicBezTo>
                <a:cubicBezTo>
                  <a:pt x="267" y="1426"/>
                  <a:pt x="297" y="1417"/>
                  <a:pt x="322" y="1400"/>
                </a:cubicBezTo>
                <a:cubicBezTo>
                  <a:pt x="372" y="1326"/>
                  <a:pt x="362" y="1247"/>
                  <a:pt x="322" y="1167"/>
                </a:cubicBezTo>
                <a:cubicBezTo>
                  <a:pt x="343" y="1104"/>
                  <a:pt x="367" y="1098"/>
                  <a:pt x="411" y="1056"/>
                </a:cubicBezTo>
                <a:cubicBezTo>
                  <a:pt x="449" y="942"/>
                  <a:pt x="570" y="886"/>
                  <a:pt x="633" y="789"/>
                </a:cubicBezTo>
                <a:cubicBezTo>
                  <a:pt x="644" y="744"/>
                  <a:pt x="666" y="712"/>
                  <a:pt x="677" y="667"/>
                </a:cubicBezTo>
                <a:cubicBezTo>
                  <a:pt x="683" y="600"/>
                  <a:pt x="676" y="482"/>
                  <a:pt x="755" y="456"/>
                </a:cubicBezTo>
                <a:cubicBezTo>
                  <a:pt x="809" y="375"/>
                  <a:pt x="886" y="323"/>
                  <a:pt x="944" y="245"/>
                </a:cubicBezTo>
                <a:cubicBezTo>
                  <a:pt x="972" y="162"/>
                  <a:pt x="978" y="129"/>
                  <a:pt x="1055" y="78"/>
                </a:cubicBezTo>
                <a:cubicBezTo>
                  <a:pt x="1078" y="44"/>
                  <a:pt x="1105" y="29"/>
                  <a:pt x="1133" y="0"/>
                </a:cubicBezTo>
                <a:cubicBezTo>
                  <a:pt x="1144" y="11"/>
                  <a:pt x="1156" y="22"/>
                  <a:pt x="1166" y="34"/>
                </a:cubicBezTo>
                <a:cubicBezTo>
                  <a:pt x="1249" y="141"/>
                  <a:pt x="1164" y="96"/>
                  <a:pt x="1355" y="112"/>
                </a:cubicBezTo>
                <a:cubicBezTo>
                  <a:pt x="1355" y="112"/>
                  <a:pt x="1427" y="128"/>
                  <a:pt x="1433" y="134"/>
                </a:cubicBezTo>
                <a:cubicBezTo>
                  <a:pt x="1441" y="142"/>
                  <a:pt x="1441" y="156"/>
                  <a:pt x="1444" y="167"/>
                </a:cubicBezTo>
                <a:cubicBezTo>
                  <a:pt x="1460" y="226"/>
                  <a:pt x="1473" y="286"/>
                  <a:pt x="1489" y="345"/>
                </a:cubicBezTo>
                <a:cubicBezTo>
                  <a:pt x="1503" y="399"/>
                  <a:pt x="1546" y="405"/>
                  <a:pt x="1578" y="445"/>
                </a:cubicBezTo>
                <a:cubicBezTo>
                  <a:pt x="1613" y="490"/>
                  <a:pt x="1620" y="501"/>
                  <a:pt x="1633" y="545"/>
                </a:cubicBezTo>
                <a:cubicBezTo>
                  <a:pt x="1641" y="574"/>
                  <a:pt x="1641" y="602"/>
                  <a:pt x="1666" y="623"/>
                </a:cubicBezTo>
                <a:cubicBezTo>
                  <a:pt x="1712" y="663"/>
                  <a:pt x="1731" y="658"/>
                  <a:pt x="1789" y="667"/>
                </a:cubicBezTo>
                <a:cubicBezTo>
                  <a:pt x="1852" y="688"/>
                  <a:pt x="1851" y="730"/>
                  <a:pt x="1866" y="789"/>
                </a:cubicBezTo>
                <a:cubicBezTo>
                  <a:pt x="1873" y="879"/>
                  <a:pt x="1864" y="941"/>
                  <a:pt x="1911" y="1011"/>
                </a:cubicBezTo>
                <a:cubicBezTo>
                  <a:pt x="1935" y="1085"/>
                  <a:pt x="1965" y="1185"/>
                  <a:pt x="2044" y="1211"/>
                </a:cubicBezTo>
                <a:cubicBezTo>
                  <a:pt x="2077" y="1246"/>
                  <a:pt x="2085" y="1289"/>
                  <a:pt x="2100" y="1334"/>
                </a:cubicBezTo>
                <a:cubicBezTo>
                  <a:pt x="2105" y="1349"/>
                  <a:pt x="2122" y="1356"/>
                  <a:pt x="2133" y="1367"/>
                </a:cubicBezTo>
                <a:cubicBezTo>
                  <a:pt x="2153" y="1449"/>
                  <a:pt x="2199" y="1478"/>
                  <a:pt x="2266" y="1523"/>
                </a:cubicBezTo>
                <a:cubicBezTo>
                  <a:pt x="2297" y="1544"/>
                  <a:pt x="2333" y="1611"/>
                  <a:pt x="2333" y="1611"/>
                </a:cubicBezTo>
                <a:cubicBezTo>
                  <a:pt x="2342" y="1638"/>
                  <a:pt x="2374" y="1766"/>
                  <a:pt x="2411" y="1778"/>
                </a:cubicBezTo>
                <a:cubicBezTo>
                  <a:pt x="2470" y="1797"/>
                  <a:pt x="2530" y="1815"/>
                  <a:pt x="2589" y="1834"/>
                </a:cubicBezTo>
                <a:cubicBezTo>
                  <a:pt x="2617" y="1876"/>
                  <a:pt x="2620" y="1858"/>
                  <a:pt x="2589" y="1889"/>
                </a:cubicBezTo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4855B10F-939B-908B-F35F-779AC8605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6263776"/>
            <a:ext cx="2667000" cy="272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Beliefs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Values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Biases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Prejudices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Experiences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Fears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Dreams</a:t>
            </a:r>
          </a:p>
          <a:p>
            <a:pPr>
              <a:lnSpc>
                <a:spcPct val="75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Feelings</a:t>
            </a:r>
          </a:p>
        </p:txBody>
      </p:sp>
    </p:spTree>
    <p:extLst>
      <p:ext uri="{BB962C8B-B14F-4D97-AF65-F5344CB8AC3E}">
        <p14:creationId xmlns:p14="http://schemas.microsoft.com/office/powerpoint/2010/main" val="36898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1371</Words>
  <Application>Microsoft Office PowerPoint</Application>
  <PresentationFormat>Custom</PresentationFormat>
  <Paragraphs>166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ＭＳ Ｐゴシック</vt:lpstr>
      <vt:lpstr>Arial</vt:lpstr>
      <vt:lpstr>Libre Baskerville</vt:lpstr>
      <vt:lpstr>TT Commons Pro Bold</vt:lpstr>
      <vt:lpstr>Söhne</vt:lpstr>
      <vt:lpstr>Libre Baskerville Bold Italics</vt:lpstr>
      <vt:lpstr>TT Commons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 Negotiations 2023 (Class 1)</dc:title>
  <dc:creator>Lawrence, James E</dc:creator>
  <cp:lastModifiedBy>Lawrence, James E</cp:lastModifiedBy>
  <cp:revision>7</cp:revision>
  <dcterms:created xsi:type="dcterms:W3CDTF">2006-08-16T00:00:00Z</dcterms:created>
  <dcterms:modified xsi:type="dcterms:W3CDTF">2024-01-30T22:32:21Z</dcterms:modified>
  <dc:identifier>DAFsF7gQqsw</dc:identifier>
</cp:coreProperties>
</file>